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</p:sldIdLst>
  <p:sldSz cy="5143500" cx="9144000"/>
  <p:notesSz cx="6858000" cy="9144000"/>
  <p:embeddedFontLst>
    <p:embeddedFont>
      <p:font typeface="Proxima Nova"/>
      <p:regular r:id="rId47"/>
      <p:bold r:id="rId48"/>
      <p:italic r:id="rId49"/>
      <p:boldItalic r:id="rId50"/>
    </p:embeddedFont>
    <p:embeddedFont>
      <p:font typeface="Alfa Slab One"/>
      <p:regular r:id="rId5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9C7F87AA-A0A4-42F7-A5C5-AF2C2C9A2193}">
  <a:tblStyle styleId="{9C7F87AA-A0A4-42F7-A5C5-AF2C2C9A219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font" Target="fonts/ProximaNova-bold.fntdata"/><Relationship Id="rId47" Type="http://schemas.openxmlformats.org/officeDocument/2006/relationships/font" Target="fonts/ProximaNova-regular.fntdata"/><Relationship Id="rId49" Type="http://schemas.openxmlformats.org/officeDocument/2006/relationships/font" Target="fonts/ProximaNova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AlfaSlabOne-regular.fntdata"/><Relationship Id="rId50" Type="http://schemas.openxmlformats.org/officeDocument/2006/relationships/font" Target="fonts/ProximaNova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jpg>
</file>

<file path=ppt/media/image52.png>
</file>

<file path=ppt/media/image53.jpg>
</file>

<file path=ppt/media/image54.png>
</file>

<file path=ppt/media/image55.png>
</file>

<file path=ppt/media/image56.jpg>
</file>

<file path=ppt/media/image57.jpg>
</file>

<file path=ppt/media/image58.png>
</file>

<file path=ppt/media/image59.jpg>
</file>

<file path=ppt/media/image6.png>
</file>

<file path=ppt/media/image60.jpg>
</file>

<file path=ppt/media/image61.png>
</file>

<file path=ppt/media/image62.jpg>
</file>

<file path=ppt/media/image63.jpg>
</file>

<file path=ppt/media/image64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58e8fb0e5f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58e8fb0e5f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58ded4a3af_2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58ded4a3af_2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58e8fb0e5f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58e8fb0e5f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58e8fb0e5f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58e8fb0e5f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58e8fb0e5f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58e8fb0e5f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58fed38dd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58fed38dd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58fed38ddc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58fed38ddc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58fed38ddc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58fed38ddc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58fed38ddc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58fed38ddc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58fed38ddc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58fed38ddc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58ded4a3af_1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58ded4a3af_1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58e8fb0e5f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58e8fb0e5f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58e8fb0e5f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58e8fb0e5f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58e8fb0e5f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58e8fb0e5f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58e8fb0e5f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58e8fb0e5f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56ef716008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56ef716008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58e8fb0e5f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58e8fb0e5f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58e8fb0e5f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58e8fb0e5f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58e8fb0e5f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58e8fb0e5f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56d6e8470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56d6e8470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56d6e8470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56d6e8470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56ef71600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56ef71600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56d6e84703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56d6e84703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555555"/>
              </a:solidFill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58e8fb0e5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58e8fb0e5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58e8fb0e5f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58e8fb0e5f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56da2739e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56da2739e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56da2739e6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56da2739e6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56da2739e6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56da2739e6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58e8fb0e5f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58e8fb0e5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58e8fb0e5f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58e8fb0e5f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56e627b87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56e627b87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58e8fb0e5f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58e8fb0e5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58ded4a3af_1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58ded4a3af_1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58fed38ddc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58fed38ddc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58ded4a3af_1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58ded4a3af_1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58ded4a3af_1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58ded4a3af_1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58ded4a3af_1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58ded4a3af_1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58e8fb0e5f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58e8fb0e5f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58ded4a3af_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58ded4a3af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game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5" Type="http://schemas.openxmlformats.org/officeDocument/2006/relationships/image" Target="../media/image17.png"/><Relationship Id="rId6" Type="http://schemas.openxmlformats.org/officeDocument/2006/relationships/image" Target="../media/image5.png"/><Relationship Id="rId7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Relationship Id="rId4" Type="http://schemas.openxmlformats.org/officeDocument/2006/relationships/image" Target="../media/image9.png"/><Relationship Id="rId5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Relationship Id="rId4" Type="http://schemas.openxmlformats.org/officeDocument/2006/relationships/image" Target="../media/image2.png"/><Relationship Id="rId10" Type="http://schemas.openxmlformats.org/officeDocument/2006/relationships/image" Target="../media/image19.png"/><Relationship Id="rId9" Type="http://schemas.openxmlformats.org/officeDocument/2006/relationships/image" Target="../media/image20.png"/><Relationship Id="rId5" Type="http://schemas.openxmlformats.org/officeDocument/2006/relationships/image" Target="../media/image10.png"/><Relationship Id="rId6" Type="http://schemas.openxmlformats.org/officeDocument/2006/relationships/image" Target="../media/image15.png"/><Relationship Id="rId7" Type="http://schemas.openxmlformats.org/officeDocument/2006/relationships/image" Target="../media/image22.png"/><Relationship Id="rId8" Type="http://schemas.openxmlformats.org/officeDocument/2006/relationships/image" Target="../media/image2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3.png"/><Relationship Id="rId4" Type="http://schemas.openxmlformats.org/officeDocument/2006/relationships/image" Target="../media/image44.png"/><Relationship Id="rId5" Type="http://schemas.openxmlformats.org/officeDocument/2006/relationships/image" Target="../media/image34.png"/><Relationship Id="rId6" Type="http://schemas.openxmlformats.org/officeDocument/2006/relationships/image" Target="../media/image28.png"/><Relationship Id="rId7" Type="http://schemas.openxmlformats.org/officeDocument/2006/relationships/image" Target="../media/image23.png"/><Relationship Id="rId8" Type="http://schemas.openxmlformats.org/officeDocument/2006/relationships/image" Target="../media/image2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7.png"/><Relationship Id="rId4" Type="http://schemas.openxmlformats.org/officeDocument/2006/relationships/image" Target="../media/image30.png"/><Relationship Id="rId5" Type="http://schemas.openxmlformats.org/officeDocument/2006/relationships/image" Target="../media/image29.png"/><Relationship Id="rId6" Type="http://schemas.openxmlformats.org/officeDocument/2006/relationships/image" Target="../media/image26.png"/><Relationship Id="rId7" Type="http://schemas.openxmlformats.org/officeDocument/2006/relationships/image" Target="../media/image37.png"/><Relationship Id="rId8" Type="http://schemas.openxmlformats.org/officeDocument/2006/relationships/image" Target="../media/image3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5.png"/><Relationship Id="rId4" Type="http://schemas.openxmlformats.org/officeDocument/2006/relationships/image" Target="../media/image32.png"/><Relationship Id="rId5" Type="http://schemas.openxmlformats.org/officeDocument/2006/relationships/image" Target="../media/image49.png"/><Relationship Id="rId6" Type="http://schemas.openxmlformats.org/officeDocument/2006/relationships/image" Target="../media/image36.png"/><Relationship Id="rId7" Type="http://schemas.openxmlformats.org/officeDocument/2006/relationships/image" Target="../media/image31.png"/><Relationship Id="rId8" Type="http://schemas.openxmlformats.org/officeDocument/2006/relationships/image" Target="../media/image5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0.png"/><Relationship Id="rId4" Type="http://schemas.openxmlformats.org/officeDocument/2006/relationships/image" Target="../media/image48.png"/><Relationship Id="rId9" Type="http://schemas.openxmlformats.org/officeDocument/2006/relationships/image" Target="../media/image64.png"/><Relationship Id="rId5" Type="http://schemas.openxmlformats.org/officeDocument/2006/relationships/image" Target="../media/image40.png"/><Relationship Id="rId6" Type="http://schemas.openxmlformats.org/officeDocument/2006/relationships/image" Target="../media/image61.png"/><Relationship Id="rId7" Type="http://schemas.openxmlformats.org/officeDocument/2006/relationships/image" Target="../media/image43.png"/><Relationship Id="rId8" Type="http://schemas.openxmlformats.org/officeDocument/2006/relationships/image" Target="../media/image5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5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5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45.png"/><Relationship Id="rId4" Type="http://schemas.openxmlformats.org/officeDocument/2006/relationships/image" Target="../media/image4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42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47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5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58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51.jpg"/><Relationship Id="rId4" Type="http://schemas.openxmlformats.org/officeDocument/2006/relationships/image" Target="../media/image53.jp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62.jpg"/><Relationship Id="rId4" Type="http://schemas.openxmlformats.org/officeDocument/2006/relationships/image" Target="../media/image60.jp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57.jpg"/><Relationship Id="rId4" Type="http://schemas.openxmlformats.org/officeDocument/2006/relationships/image" Target="../media/image56.jp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59.jpg"/><Relationship Id="rId4" Type="http://schemas.openxmlformats.org/officeDocument/2006/relationships/image" Target="../media/image63.jp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hyperlink" Target="https://www.eltiempo.com.ec/noticias/cuenca/2/cuenca-mejor-destino-vacaiones-cortas" TargetMode="External"/><Relationship Id="rId4" Type="http://schemas.openxmlformats.org/officeDocument/2006/relationships/hyperlink" Target="https://www.marketingdirecto.com/diccionario-marketing-publicidad-comunicacion-nuevas-tecnologias/pre-test" TargetMode="External"/><Relationship Id="rId5" Type="http://schemas.openxmlformats.org/officeDocument/2006/relationships/hyperlink" Target="https://webdesign.tutsplus.com/articles/what-is-figma--cms-32272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78850" y="1105350"/>
            <a:ext cx="8520600" cy="116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0000"/>
                </a:solidFill>
              </a:rPr>
              <a:t>App “Visita Cuenca”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1224900" y="3285825"/>
            <a:ext cx="3960900" cy="5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</a:rPr>
              <a:t>Optativa 6 - HCI Avanzado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58" name="Google Shape;58;p13"/>
          <p:cNvSpPr/>
          <p:nvPr/>
        </p:nvSpPr>
        <p:spPr>
          <a:xfrm>
            <a:off x="4272725" y="2678750"/>
            <a:ext cx="3608700" cy="132900"/>
          </a:xfrm>
          <a:prstGeom prst="rect">
            <a:avLst/>
          </a:prstGeom>
          <a:solidFill>
            <a:srgbClr val="FFFF0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3"/>
          <p:cNvSpPr txBox="1"/>
          <p:nvPr>
            <p:ph idx="1" type="subTitle"/>
          </p:nvPr>
        </p:nvSpPr>
        <p:spPr>
          <a:xfrm>
            <a:off x="6862475" y="3977100"/>
            <a:ext cx="2281500" cy="116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000000"/>
                </a:solidFill>
              </a:rPr>
              <a:t>Freddy L. Abad L.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000000"/>
                </a:solidFill>
              </a:rPr>
              <a:t>Bryan A. Aguilar Y.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000000"/>
                </a:solidFill>
              </a:rPr>
              <a:t>Edisson F. Loja S.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000000"/>
                </a:solidFill>
              </a:rPr>
              <a:t>Esteban D. </a:t>
            </a:r>
            <a:r>
              <a:rPr lang="es" sz="1400">
                <a:solidFill>
                  <a:srgbClr val="000000"/>
                </a:solidFill>
              </a:rPr>
              <a:t>Vizhñay</a:t>
            </a:r>
            <a:r>
              <a:rPr lang="es" sz="1400">
                <a:solidFill>
                  <a:srgbClr val="000000"/>
                </a:solidFill>
              </a:rPr>
              <a:t> E.</a:t>
            </a:r>
            <a:endParaRPr sz="1400">
              <a:solidFill>
                <a:srgbClr val="000000"/>
              </a:solidFill>
            </a:endParaRPr>
          </a:p>
        </p:txBody>
      </p:sp>
      <p:sp>
        <p:nvSpPr>
          <p:cNvPr id="60" name="Google Shape;60;p13"/>
          <p:cNvSpPr txBox="1"/>
          <p:nvPr>
            <p:ph type="ctrTitle"/>
          </p:nvPr>
        </p:nvSpPr>
        <p:spPr>
          <a:xfrm>
            <a:off x="311700" y="2215875"/>
            <a:ext cx="8520600" cy="46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434343"/>
                </a:solidFill>
              </a:rPr>
              <a:t>Prototipado de un software para el Turismo Local</a:t>
            </a:r>
            <a:endParaRPr sz="2000">
              <a:solidFill>
                <a:srgbClr val="434343"/>
              </a:solidFill>
            </a:endParaRPr>
          </a:p>
        </p:txBody>
      </p:sp>
      <p:sp>
        <p:nvSpPr>
          <p:cNvPr id="61" name="Google Shape;61;p13"/>
          <p:cNvSpPr txBox="1"/>
          <p:nvPr>
            <p:ph idx="1" type="subTitle"/>
          </p:nvPr>
        </p:nvSpPr>
        <p:spPr>
          <a:xfrm>
            <a:off x="1224900" y="2887625"/>
            <a:ext cx="3542700" cy="5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</a:rPr>
              <a:t>Universidad de Cuenca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/>
          <p:nvPr>
            <p:ph idx="1" type="body"/>
          </p:nvPr>
        </p:nvSpPr>
        <p:spPr>
          <a:xfrm>
            <a:off x="311700" y="1152475"/>
            <a:ext cx="8520600" cy="18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Char char="-"/>
            </a:pPr>
            <a:r>
              <a:rPr lang="es" sz="2100">
                <a:solidFill>
                  <a:srgbClr val="000000"/>
                </a:solidFill>
              </a:rPr>
              <a:t>Pocas herramientas online - </a:t>
            </a:r>
            <a:r>
              <a:rPr lang="es" sz="2100">
                <a:solidFill>
                  <a:srgbClr val="000000"/>
                </a:solidFill>
              </a:rPr>
              <a:t>móvil</a:t>
            </a:r>
            <a:r>
              <a:rPr lang="es" sz="2100">
                <a:solidFill>
                  <a:srgbClr val="000000"/>
                </a:solidFill>
              </a:rPr>
              <a:t> para conocer las Agendas Culturales - Sociales de Cuenca.</a:t>
            </a:r>
            <a:endParaRPr sz="2100">
              <a:solidFill>
                <a:srgbClr val="000000"/>
              </a:solidFill>
            </a:endParaRPr>
          </a:p>
          <a:p>
            <a:pPr indent="-36195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Char char="-"/>
            </a:pPr>
            <a:r>
              <a:rPr lang="es" sz="2100">
                <a:solidFill>
                  <a:srgbClr val="000000"/>
                </a:solidFill>
              </a:rPr>
              <a:t>Turistas planean con </a:t>
            </a:r>
            <a:r>
              <a:rPr lang="es" sz="2100">
                <a:solidFill>
                  <a:srgbClr val="000000"/>
                </a:solidFill>
              </a:rPr>
              <a:t>antelación</a:t>
            </a:r>
            <a:r>
              <a:rPr lang="es" sz="2100">
                <a:solidFill>
                  <a:srgbClr val="000000"/>
                </a:solidFill>
              </a:rPr>
              <a:t> un viaje, usando por lo general la </a:t>
            </a:r>
            <a:r>
              <a:rPr lang="es" sz="2100">
                <a:solidFill>
                  <a:srgbClr val="000000"/>
                </a:solidFill>
              </a:rPr>
              <a:t>información</a:t>
            </a:r>
            <a:r>
              <a:rPr lang="es" sz="2100">
                <a:solidFill>
                  <a:srgbClr val="000000"/>
                </a:solidFill>
              </a:rPr>
              <a:t> existente en la Web.</a:t>
            </a:r>
            <a:endParaRPr sz="2100">
              <a:solidFill>
                <a:srgbClr val="000000"/>
              </a:solidFill>
            </a:endParaRPr>
          </a:p>
        </p:txBody>
      </p:sp>
      <p:sp>
        <p:nvSpPr>
          <p:cNvPr id="120" name="Google Shape;120;p22"/>
          <p:cNvSpPr txBox="1"/>
          <p:nvPr>
            <p:ph type="title"/>
          </p:nvPr>
        </p:nvSpPr>
        <p:spPr>
          <a:xfrm>
            <a:off x="400250" y="179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0000"/>
                </a:solidFill>
              </a:rPr>
              <a:t>Problemática</a:t>
            </a:r>
            <a:endParaRPr sz="1800">
              <a:solidFill>
                <a:srgbClr val="FF0000"/>
              </a:solidFill>
            </a:endParaRPr>
          </a:p>
        </p:txBody>
      </p:sp>
      <p:pic>
        <p:nvPicPr>
          <p:cNvPr id="121" name="Google Shape;121;p22"/>
          <p:cNvPicPr preferRelativeResize="0"/>
          <p:nvPr/>
        </p:nvPicPr>
        <p:blipFill>
          <a:blip r:embed="rId3">
            <a:alphaModFix amt="64000"/>
          </a:blip>
          <a:stretch>
            <a:fillRect/>
          </a:stretch>
        </p:blipFill>
        <p:spPr>
          <a:xfrm>
            <a:off x="3771586" y="3184175"/>
            <a:ext cx="1600826" cy="1600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3"/>
          <p:cNvPicPr preferRelativeResize="0"/>
          <p:nvPr/>
        </p:nvPicPr>
        <p:blipFill>
          <a:blip r:embed="rId3">
            <a:alphaModFix amt="8000"/>
          </a:blip>
          <a:stretch>
            <a:fillRect/>
          </a:stretch>
        </p:blipFill>
        <p:spPr>
          <a:xfrm>
            <a:off x="824925" y="-1"/>
            <a:ext cx="7494145" cy="4991101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3"/>
          <p:cNvSpPr txBox="1"/>
          <p:nvPr>
            <p:ph type="ctrTitle"/>
          </p:nvPr>
        </p:nvSpPr>
        <p:spPr>
          <a:xfrm>
            <a:off x="2659050" y="1674750"/>
            <a:ext cx="5841900" cy="116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0000"/>
                </a:solidFill>
              </a:rPr>
              <a:t>Planificación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128" name="Google Shape;128;p23"/>
          <p:cNvSpPr/>
          <p:nvPr/>
        </p:nvSpPr>
        <p:spPr>
          <a:xfrm>
            <a:off x="4272725" y="2708250"/>
            <a:ext cx="3608700" cy="132900"/>
          </a:xfrm>
          <a:prstGeom prst="rect">
            <a:avLst/>
          </a:prstGeom>
          <a:solidFill>
            <a:srgbClr val="FFFF0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4"/>
          <p:cNvSpPr txBox="1"/>
          <p:nvPr>
            <p:ph idx="1" type="body"/>
          </p:nvPr>
        </p:nvSpPr>
        <p:spPr>
          <a:xfrm>
            <a:off x="311700" y="1152475"/>
            <a:ext cx="8520600" cy="3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s" sz="2400">
                <a:solidFill>
                  <a:srgbClr val="000000"/>
                </a:solidFill>
              </a:rPr>
              <a:t>Especificación</a:t>
            </a:r>
            <a:r>
              <a:rPr lang="es" sz="2400">
                <a:solidFill>
                  <a:srgbClr val="000000"/>
                </a:solidFill>
              </a:rPr>
              <a:t> de Requerimientos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s" sz="2400">
                <a:solidFill>
                  <a:srgbClr val="000000"/>
                </a:solidFill>
              </a:rPr>
              <a:t>Pre Test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s" sz="2400">
                <a:solidFill>
                  <a:srgbClr val="000000"/>
                </a:solidFill>
              </a:rPr>
              <a:t>Pre PostTest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s" sz="2400">
                <a:solidFill>
                  <a:srgbClr val="000000"/>
                </a:solidFill>
              </a:rPr>
              <a:t>Revisión Especificación de Requerimientos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s" sz="2400">
                <a:solidFill>
                  <a:srgbClr val="000000"/>
                </a:solidFill>
              </a:rPr>
              <a:t>División</a:t>
            </a:r>
            <a:r>
              <a:rPr lang="es" sz="2400">
                <a:solidFill>
                  <a:srgbClr val="000000"/>
                </a:solidFill>
              </a:rPr>
              <a:t> de Tareas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s" sz="2400">
                <a:solidFill>
                  <a:srgbClr val="000000"/>
                </a:solidFill>
              </a:rPr>
              <a:t>Estimación</a:t>
            </a:r>
            <a:r>
              <a:rPr lang="es" sz="2400">
                <a:solidFill>
                  <a:srgbClr val="000000"/>
                </a:solidFill>
              </a:rPr>
              <a:t> de Recursos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s" sz="2400">
                <a:solidFill>
                  <a:srgbClr val="000000"/>
                </a:solidFill>
              </a:rPr>
              <a:t>Estimación</a:t>
            </a:r>
            <a:r>
              <a:rPr lang="es" sz="2400">
                <a:solidFill>
                  <a:srgbClr val="000000"/>
                </a:solidFill>
              </a:rPr>
              <a:t> de Recursos Humanos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s" sz="2400">
                <a:solidFill>
                  <a:srgbClr val="000000"/>
                </a:solidFill>
              </a:rPr>
              <a:t>Estimación</a:t>
            </a:r>
            <a:r>
              <a:rPr lang="es" sz="2400">
                <a:solidFill>
                  <a:srgbClr val="000000"/>
                </a:solidFill>
              </a:rPr>
              <a:t> de Tiempos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s" sz="2400">
                <a:solidFill>
                  <a:srgbClr val="000000"/>
                </a:solidFill>
              </a:rPr>
              <a:t>Asignación</a:t>
            </a:r>
            <a:r>
              <a:rPr lang="es" sz="2400">
                <a:solidFill>
                  <a:srgbClr val="000000"/>
                </a:solidFill>
              </a:rPr>
              <a:t> de Tareas</a:t>
            </a:r>
            <a:endParaRPr sz="2400">
              <a:solidFill>
                <a:srgbClr val="000000"/>
              </a:solidFill>
            </a:endParaRPr>
          </a:p>
        </p:txBody>
      </p:sp>
      <p:sp>
        <p:nvSpPr>
          <p:cNvPr id="134" name="Google Shape;134;p24"/>
          <p:cNvSpPr txBox="1"/>
          <p:nvPr>
            <p:ph type="title"/>
          </p:nvPr>
        </p:nvSpPr>
        <p:spPr>
          <a:xfrm>
            <a:off x="400250" y="179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0000"/>
                </a:solidFill>
              </a:rPr>
              <a:t>Planificación</a:t>
            </a:r>
            <a:endParaRPr sz="18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5"/>
          <p:cNvSpPr txBox="1"/>
          <p:nvPr>
            <p:ph type="title"/>
          </p:nvPr>
        </p:nvSpPr>
        <p:spPr>
          <a:xfrm>
            <a:off x="400250" y="179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0000"/>
                </a:solidFill>
              </a:rPr>
              <a:t>PreTest</a:t>
            </a:r>
            <a:endParaRPr sz="1800">
              <a:solidFill>
                <a:srgbClr val="FF0000"/>
              </a:solidFill>
            </a:endParaRPr>
          </a:p>
        </p:txBody>
      </p:sp>
      <p:pic>
        <p:nvPicPr>
          <p:cNvPr id="140" name="Google Shape;14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850" y="179375"/>
            <a:ext cx="5676900" cy="275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3084500"/>
            <a:ext cx="3172740" cy="1906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25150" y="2571750"/>
            <a:ext cx="2996450" cy="26254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98138" y="675600"/>
            <a:ext cx="2517601" cy="26519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336574" y="3327525"/>
            <a:ext cx="2440725" cy="181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6"/>
          <p:cNvSpPr txBox="1"/>
          <p:nvPr>
            <p:ph type="title"/>
          </p:nvPr>
        </p:nvSpPr>
        <p:spPr>
          <a:xfrm>
            <a:off x="400250" y="179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0000"/>
                </a:solidFill>
              </a:rPr>
              <a:t>Pre Post Test</a:t>
            </a:r>
            <a:endParaRPr sz="1800">
              <a:solidFill>
                <a:srgbClr val="FF0000"/>
              </a:solidFill>
            </a:endParaRPr>
          </a:p>
        </p:txBody>
      </p:sp>
      <p:pic>
        <p:nvPicPr>
          <p:cNvPr id="150" name="Google Shape;15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52075"/>
            <a:ext cx="4681043" cy="4086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81050" y="808613"/>
            <a:ext cx="4462949" cy="22279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81058" y="3070177"/>
            <a:ext cx="4462941" cy="17119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7"/>
          <p:cNvSpPr txBox="1"/>
          <p:nvPr>
            <p:ph type="title"/>
          </p:nvPr>
        </p:nvSpPr>
        <p:spPr>
          <a:xfrm>
            <a:off x="400250" y="179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0000"/>
                </a:solidFill>
              </a:rPr>
              <a:t>Resultados </a:t>
            </a:r>
            <a:r>
              <a:rPr lang="es" sz="1800">
                <a:solidFill>
                  <a:srgbClr val="FF0000"/>
                </a:solidFill>
              </a:rPr>
              <a:t>Pre Test</a:t>
            </a:r>
            <a:endParaRPr sz="1800">
              <a:solidFill>
                <a:srgbClr val="FF0000"/>
              </a:solidFill>
            </a:endParaRPr>
          </a:p>
        </p:txBody>
      </p:sp>
      <p:pic>
        <p:nvPicPr>
          <p:cNvPr descr="Gráfico de respuestas de formularios. Título de la pregunta: Edad. Número de respuestas: 11 respuestas." id="158" name="Google Shape;158;p27"/>
          <p:cNvPicPr preferRelativeResize="0"/>
          <p:nvPr/>
        </p:nvPicPr>
        <p:blipFill rotWithShape="1">
          <a:blip r:embed="rId3">
            <a:alphaModFix/>
          </a:blip>
          <a:srcRect b="0" l="0" r="23529" t="0"/>
          <a:stretch/>
        </p:blipFill>
        <p:spPr>
          <a:xfrm>
            <a:off x="266700" y="340400"/>
            <a:ext cx="2771775" cy="16668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áfico de respuestas de formularios. Título de la pregunta: Sexo. Número de respuestas: 11 respuestas." id="159" name="Google Shape;159;p27"/>
          <p:cNvPicPr preferRelativeResize="0"/>
          <p:nvPr/>
        </p:nvPicPr>
        <p:blipFill rotWithShape="1">
          <a:blip r:embed="rId4">
            <a:alphaModFix/>
          </a:blip>
          <a:srcRect b="0" l="0" r="13494" t="0"/>
          <a:stretch/>
        </p:blipFill>
        <p:spPr>
          <a:xfrm>
            <a:off x="172225" y="2007275"/>
            <a:ext cx="2705100" cy="1714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áfico de respuestas de formularios. Título de la pregunta: ¿Cuánto gastas en un feriado de dos días?. Número de respuestas: 11 respuestas." id="160" name="Google Shape;160;p27"/>
          <p:cNvPicPr preferRelativeResize="0"/>
          <p:nvPr/>
        </p:nvPicPr>
        <p:blipFill rotWithShape="1">
          <a:blip r:embed="rId5">
            <a:alphaModFix/>
          </a:blip>
          <a:srcRect b="0" l="0" r="13494" t="0"/>
          <a:stretch/>
        </p:blipFill>
        <p:spPr>
          <a:xfrm>
            <a:off x="6271400" y="970433"/>
            <a:ext cx="2695575" cy="171048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áfico de respuestas de formularios. Título de la pregunta: A que nivel económico perteneces. Número de respuestas: 11 respuestas." id="161" name="Google Shape;161;p27"/>
          <p:cNvPicPr preferRelativeResize="0"/>
          <p:nvPr/>
        </p:nvPicPr>
        <p:blipFill rotWithShape="1">
          <a:blip r:embed="rId6">
            <a:alphaModFix/>
          </a:blip>
          <a:srcRect b="0" l="0" r="21104" t="0"/>
          <a:stretch/>
        </p:blipFill>
        <p:spPr>
          <a:xfrm>
            <a:off x="3190850" y="1842300"/>
            <a:ext cx="2695575" cy="187948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áfico de respuestas de formularios. Título de la pregunta: Menciona que actividades realizas usualmente en el feriado de Cuenca.. Número de respuestas: 11 respuestas." id="162" name="Google Shape;162;p27"/>
          <p:cNvPicPr preferRelativeResize="0"/>
          <p:nvPr/>
        </p:nvPicPr>
        <p:blipFill rotWithShape="1">
          <a:blip r:embed="rId7">
            <a:alphaModFix/>
          </a:blip>
          <a:srcRect b="0" l="0" r="2771" t="0"/>
          <a:stretch/>
        </p:blipFill>
        <p:spPr>
          <a:xfrm>
            <a:off x="3095625" y="179375"/>
            <a:ext cx="2952750" cy="18002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áfico de respuestas de formularios. Título de la pregunta: Qué medio utilizas para informarse de las actividades culturales de tu Ciudad. Número de respuestas: 11 respuestas." id="163" name="Google Shape;163;p27"/>
          <p:cNvPicPr preferRelativeResize="0"/>
          <p:nvPr/>
        </p:nvPicPr>
        <p:blipFill rotWithShape="1">
          <a:blip r:embed="rId8">
            <a:alphaModFix/>
          </a:blip>
          <a:srcRect b="0" l="0" r="7270" t="0"/>
          <a:stretch/>
        </p:blipFill>
        <p:spPr>
          <a:xfrm>
            <a:off x="6176150" y="2680925"/>
            <a:ext cx="2886075" cy="1847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48400" y="3721775"/>
            <a:ext cx="2752725" cy="1219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áfico de respuestas de formularios. Título de la pregunta: Donde te sientes mas cómodo para revisar actividades: . Número de respuestas: 11 respuestas." id="165" name="Google Shape;165;p27"/>
          <p:cNvPicPr preferRelativeResize="0"/>
          <p:nvPr/>
        </p:nvPicPr>
        <p:blipFill rotWithShape="1">
          <a:blip r:embed="rId10">
            <a:alphaModFix/>
          </a:blip>
          <a:srcRect b="0" l="0" r="19723" t="0"/>
          <a:stretch/>
        </p:blipFill>
        <p:spPr>
          <a:xfrm>
            <a:off x="3095625" y="3545550"/>
            <a:ext cx="2733675" cy="157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8"/>
          <p:cNvSpPr txBox="1"/>
          <p:nvPr>
            <p:ph type="title"/>
          </p:nvPr>
        </p:nvSpPr>
        <p:spPr>
          <a:xfrm>
            <a:off x="400250" y="179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0000"/>
                </a:solidFill>
              </a:rPr>
              <a:t>Resultados Pre Post Test - Etapa Previa</a:t>
            </a:r>
            <a:endParaRPr sz="1800">
              <a:solidFill>
                <a:srgbClr val="FF0000"/>
              </a:solidFill>
            </a:endParaRPr>
          </a:p>
        </p:txBody>
      </p:sp>
      <p:pic>
        <p:nvPicPr>
          <p:cNvPr descr="Gráfico de respuestas de formularios. Título de la pregunta: Yo tenía/tengo conocimiento de canales de información de lugares para ocio y entretenimiento en la ciudad. Número de respuestas: 10 respuestas." id="171" name="Google Shape;171;p28"/>
          <p:cNvPicPr preferRelativeResize="0"/>
          <p:nvPr/>
        </p:nvPicPr>
        <p:blipFill rotWithShape="1">
          <a:blip r:embed="rId3">
            <a:alphaModFix/>
          </a:blip>
          <a:srcRect b="0" l="0" r="3456" t="0"/>
          <a:stretch/>
        </p:blipFill>
        <p:spPr>
          <a:xfrm>
            <a:off x="249788" y="994813"/>
            <a:ext cx="2853664" cy="157694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áfico de respuestas de formularios. Título de la pregunta: Yo tenía/tengo conocimiento de  los horarios de los eventos realizados en la ciudad.. Número de respuestas: 10 respuestas." id="172" name="Google Shape;172;p28"/>
          <p:cNvPicPr preferRelativeResize="0"/>
          <p:nvPr/>
        </p:nvPicPr>
        <p:blipFill rotWithShape="1">
          <a:blip r:embed="rId4">
            <a:alphaModFix/>
          </a:blip>
          <a:srcRect b="0" l="0" r="2771" t="0"/>
          <a:stretch/>
        </p:blipFill>
        <p:spPr>
          <a:xfrm>
            <a:off x="3134939" y="994816"/>
            <a:ext cx="2874121" cy="157694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áfico de respuestas de formularios. Título de la pregunta: Yo tenía/tengo conocimiento de  los horarios de los eventos realizados en la ciudad.. Número de respuestas: 10 respuestas." id="173" name="Google Shape;173;p28"/>
          <p:cNvPicPr preferRelativeResize="0"/>
          <p:nvPr/>
        </p:nvPicPr>
        <p:blipFill rotWithShape="1">
          <a:blip r:embed="rId5">
            <a:alphaModFix/>
          </a:blip>
          <a:srcRect b="0" l="0" r="2419" t="0"/>
          <a:stretch/>
        </p:blipFill>
        <p:spPr>
          <a:xfrm>
            <a:off x="6040552" y="994820"/>
            <a:ext cx="2884349" cy="157694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áfico de respuestas de formularios. Título de la pregunta:  Yo tenía/tengo una lista de los medios de transporte de la ciudad.. Número de respuestas: 10 respuestas." id="174" name="Google Shape;174;p28"/>
          <p:cNvPicPr preferRelativeResize="0"/>
          <p:nvPr/>
        </p:nvPicPr>
        <p:blipFill rotWithShape="1">
          <a:blip r:embed="rId6">
            <a:alphaModFix/>
          </a:blip>
          <a:srcRect b="0" l="0" r="10378" t="0"/>
          <a:stretch/>
        </p:blipFill>
        <p:spPr>
          <a:xfrm>
            <a:off x="195303" y="2999386"/>
            <a:ext cx="2843436" cy="156599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áfico de respuestas de formularios. Título de la pregunta: Yo tenía/tengo conocimiento de lugares que brindan servicios de parqueadero.. Número de respuestas: 10 respuestas." id="175" name="Google Shape;175;p28"/>
          <p:cNvPicPr preferRelativeResize="0"/>
          <p:nvPr/>
        </p:nvPicPr>
        <p:blipFill rotWithShape="1">
          <a:blip r:embed="rId7">
            <a:alphaModFix/>
          </a:blip>
          <a:srcRect b="0" l="0" r="11418" t="0"/>
          <a:stretch/>
        </p:blipFill>
        <p:spPr>
          <a:xfrm>
            <a:off x="3038750" y="2913833"/>
            <a:ext cx="2884350" cy="173711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áfico de respuestas de formularios. Título de la pregunta: Yo tenía/tengo conocimiento de canales que proporcionan información actualizada sobre la situación de movilidad de la ciudad ( calles cerradas, calles congestionadas, etc.). Número de respuestas: 10 respuestas." id="176" name="Google Shape;176;p28"/>
          <p:cNvPicPr preferRelativeResize="0"/>
          <p:nvPr/>
        </p:nvPicPr>
        <p:blipFill rotWithShape="1">
          <a:blip r:embed="rId8">
            <a:alphaModFix/>
          </a:blip>
          <a:srcRect b="0" l="0" r="2771" t="0"/>
          <a:stretch/>
        </p:blipFill>
        <p:spPr>
          <a:xfrm>
            <a:off x="5866680" y="2889881"/>
            <a:ext cx="3232107" cy="1785015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8"/>
          <p:cNvSpPr txBox="1"/>
          <p:nvPr/>
        </p:nvSpPr>
        <p:spPr>
          <a:xfrm>
            <a:off x="-3122025" y="10717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900">
                <a:latin typeface="Times New Roman"/>
                <a:ea typeface="Times New Roman"/>
                <a:cs typeface="Times New Roman"/>
                <a:sym typeface="Times New Roman"/>
              </a:rPr>
              <a:t>Pregunta 1</a:t>
            </a:r>
            <a:endParaRPr b="1" sz="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900">
                <a:latin typeface="Times New Roman"/>
                <a:ea typeface="Times New Roman"/>
                <a:cs typeface="Times New Roman"/>
                <a:sym typeface="Times New Roman"/>
              </a:rPr>
              <a:t>Pregunta 2</a:t>
            </a:r>
            <a:endParaRPr b="1" sz="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900">
                <a:latin typeface="Times New Roman"/>
                <a:ea typeface="Times New Roman"/>
                <a:cs typeface="Times New Roman"/>
                <a:sym typeface="Times New Roman"/>
              </a:rPr>
              <a:t>Pregunta 3</a:t>
            </a:r>
            <a:endParaRPr b="1" sz="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900">
                <a:latin typeface="Times New Roman"/>
                <a:ea typeface="Times New Roman"/>
                <a:cs typeface="Times New Roman"/>
                <a:sym typeface="Times New Roman"/>
              </a:rPr>
              <a:t>Pregunta 4</a:t>
            </a:r>
            <a:endParaRPr b="1" sz="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900">
                <a:latin typeface="Times New Roman"/>
                <a:ea typeface="Times New Roman"/>
                <a:cs typeface="Times New Roman"/>
                <a:sym typeface="Times New Roman"/>
              </a:rPr>
              <a:t>Pregunta 5</a:t>
            </a:r>
            <a:endParaRPr b="1" sz="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900">
                <a:latin typeface="Times New Roman"/>
                <a:ea typeface="Times New Roman"/>
                <a:cs typeface="Times New Roman"/>
                <a:sym typeface="Times New Roman"/>
              </a:rPr>
              <a:t>Pregunta 6</a:t>
            </a:r>
            <a:endParaRPr b="1" sz="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900">
                <a:latin typeface="Times New Roman"/>
                <a:ea typeface="Times New Roman"/>
                <a:cs typeface="Times New Roman"/>
                <a:sym typeface="Times New Roman"/>
              </a:rPr>
              <a:t>Pregunta 7</a:t>
            </a:r>
            <a:endParaRPr b="1" sz="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900">
                <a:latin typeface="Times New Roman"/>
                <a:ea typeface="Times New Roman"/>
                <a:cs typeface="Times New Roman"/>
                <a:sym typeface="Times New Roman"/>
              </a:rPr>
              <a:t>Pregunta 8</a:t>
            </a:r>
            <a:endParaRPr b="1" sz="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900">
                <a:latin typeface="Times New Roman"/>
                <a:ea typeface="Times New Roman"/>
                <a:cs typeface="Times New Roman"/>
                <a:sym typeface="Times New Roman"/>
              </a:rPr>
              <a:t>Pregunta 9</a:t>
            </a:r>
            <a:endParaRPr b="1" sz="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900">
                <a:latin typeface="Times New Roman"/>
                <a:ea typeface="Times New Roman"/>
                <a:cs typeface="Times New Roman"/>
                <a:sym typeface="Times New Roman"/>
              </a:rPr>
              <a:t>Pregunta 10</a:t>
            </a:r>
            <a:endParaRPr b="1" sz="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900">
                <a:latin typeface="Times New Roman"/>
                <a:ea typeface="Times New Roman"/>
                <a:cs typeface="Times New Roman"/>
                <a:sym typeface="Times New Roman"/>
              </a:rPr>
              <a:t>Pregunta 11</a:t>
            </a:r>
            <a:endParaRPr b="1" sz="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900">
                <a:latin typeface="Times New Roman"/>
                <a:ea typeface="Times New Roman"/>
                <a:cs typeface="Times New Roman"/>
                <a:sym typeface="Times New Roman"/>
              </a:rPr>
              <a:t>Pregunta 12</a:t>
            </a:r>
            <a:endParaRPr b="1" sz="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9"/>
          <p:cNvSpPr txBox="1"/>
          <p:nvPr>
            <p:ph type="title"/>
          </p:nvPr>
        </p:nvSpPr>
        <p:spPr>
          <a:xfrm>
            <a:off x="400250" y="179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0000"/>
                </a:solidFill>
              </a:rPr>
              <a:t>Resultados Pre Post Test - Etapa Previa</a:t>
            </a:r>
            <a:endParaRPr sz="1800">
              <a:solidFill>
                <a:srgbClr val="FF0000"/>
              </a:solidFill>
            </a:endParaRPr>
          </a:p>
        </p:txBody>
      </p:sp>
      <p:pic>
        <p:nvPicPr>
          <p:cNvPr descr="Gráfico de respuestas de formularios. Título de la pregunta: Yo tenía/tengo conocimiento sobre descuentos en alojamientos.. Número de respuestas: 10 respuestas." id="183" name="Google Shape;183;p29"/>
          <p:cNvPicPr preferRelativeResize="0"/>
          <p:nvPr/>
        </p:nvPicPr>
        <p:blipFill rotWithShape="1">
          <a:blip r:embed="rId3">
            <a:alphaModFix/>
          </a:blip>
          <a:srcRect b="0" l="0" r="13494" t="0"/>
          <a:stretch/>
        </p:blipFill>
        <p:spPr>
          <a:xfrm>
            <a:off x="5969758" y="3158807"/>
            <a:ext cx="3078684" cy="175216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áfico de respuestas de formularios. Título de la pregunta: Yo tenía/tengo conocimiento de lugares para alimentación cerca de usted.. Número de respuestas: 10 respuestas." id="184" name="Google Shape;184;p29"/>
          <p:cNvPicPr preferRelativeResize="0"/>
          <p:nvPr/>
        </p:nvPicPr>
        <p:blipFill rotWithShape="1">
          <a:blip r:embed="rId4">
            <a:alphaModFix/>
          </a:blip>
          <a:srcRect b="0" l="0" r="2419" t="0"/>
          <a:stretch/>
        </p:blipFill>
        <p:spPr>
          <a:xfrm>
            <a:off x="5954418" y="1390683"/>
            <a:ext cx="3109369" cy="157694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áfico de respuestas de formularios. Título de la pregunta: Yo tenía/tengo conocimiento de la ciudad de Cuenca.. Número de respuestas: 10 respuestas." id="185" name="Google Shape;185;p29"/>
          <p:cNvPicPr preferRelativeResize="0"/>
          <p:nvPr/>
        </p:nvPicPr>
        <p:blipFill rotWithShape="1">
          <a:blip r:embed="rId5">
            <a:alphaModFix/>
          </a:blip>
          <a:srcRect b="0" l="0" r="27682" t="0"/>
          <a:stretch/>
        </p:blipFill>
        <p:spPr>
          <a:xfrm>
            <a:off x="3136550" y="3158807"/>
            <a:ext cx="2669557" cy="181786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áfico de respuestas de formularios. Título de la pregunta: Yo tenía/tengo identificado los eventos más populares que se realizan en la ciudad.. Número de respuestas: 10 respuestas." id="186" name="Google Shape;186;p29"/>
          <p:cNvPicPr preferRelativeResize="0"/>
          <p:nvPr/>
        </p:nvPicPr>
        <p:blipFill rotWithShape="1">
          <a:blip r:embed="rId6">
            <a:alphaModFix/>
          </a:blip>
          <a:srcRect b="0" l="0" r="2419" t="0"/>
          <a:stretch/>
        </p:blipFill>
        <p:spPr>
          <a:xfrm>
            <a:off x="88550" y="3158807"/>
            <a:ext cx="2884349" cy="157694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áfico de respuestas de formularios. Título de la pregunta: Yo tenía/tengo una lista de calles y avenidas cerradas por las fiestas de la ciudad.. Número de respuestas: 10 respuestas." id="187" name="Google Shape;187;p29"/>
          <p:cNvPicPr preferRelativeResize="0"/>
          <p:nvPr/>
        </p:nvPicPr>
        <p:blipFill rotWithShape="1">
          <a:blip r:embed="rId7">
            <a:alphaModFix/>
          </a:blip>
          <a:srcRect b="0" l="0" r="2419" t="0"/>
          <a:stretch/>
        </p:blipFill>
        <p:spPr>
          <a:xfrm>
            <a:off x="3075181" y="1406645"/>
            <a:ext cx="2884349" cy="157694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áfico de respuestas de formularios. Título de la pregunta: Yo tenía/tengo una lista de posibles rutas a un destino considerando el tráfico.. Número de respuestas: 10 respuestas." id="188" name="Google Shape;188;p29"/>
          <p:cNvPicPr preferRelativeResize="0"/>
          <p:nvPr/>
        </p:nvPicPr>
        <p:blipFill rotWithShape="1">
          <a:blip r:embed="rId8">
            <a:alphaModFix/>
          </a:blip>
          <a:srcRect b="0" l="0" r="4498" t="0"/>
          <a:stretch/>
        </p:blipFill>
        <p:spPr>
          <a:xfrm>
            <a:off x="119238" y="1406645"/>
            <a:ext cx="2822980" cy="1576946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29"/>
          <p:cNvSpPr txBox="1"/>
          <p:nvPr/>
        </p:nvSpPr>
        <p:spPr>
          <a:xfrm>
            <a:off x="-3122025" y="10717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900">
                <a:latin typeface="Times New Roman"/>
                <a:ea typeface="Times New Roman"/>
                <a:cs typeface="Times New Roman"/>
                <a:sym typeface="Times New Roman"/>
              </a:rPr>
              <a:t>Pregunta 1</a:t>
            </a:r>
            <a:endParaRPr b="1" sz="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900">
                <a:latin typeface="Times New Roman"/>
                <a:ea typeface="Times New Roman"/>
                <a:cs typeface="Times New Roman"/>
                <a:sym typeface="Times New Roman"/>
              </a:rPr>
              <a:t>Pregunta 2</a:t>
            </a:r>
            <a:endParaRPr b="1" sz="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900">
                <a:latin typeface="Times New Roman"/>
                <a:ea typeface="Times New Roman"/>
                <a:cs typeface="Times New Roman"/>
                <a:sym typeface="Times New Roman"/>
              </a:rPr>
              <a:t>Pregunta 3</a:t>
            </a:r>
            <a:endParaRPr b="1" sz="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900">
                <a:latin typeface="Times New Roman"/>
                <a:ea typeface="Times New Roman"/>
                <a:cs typeface="Times New Roman"/>
                <a:sym typeface="Times New Roman"/>
              </a:rPr>
              <a:t>Pregunta 4</a:t>
            </a:r>
            <a:endParaRPr b="1" sz="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900">
                <a:latin typeface="Times New Roman"/>
                <a:ea typeface="Times New Roman"/>
                <a:cs typeface="Times New Roman"/>
                <a:sym typeface="Times New Roman"/>
              </a:rPr>
              <a:t>Pregunta 5</a:t>
            </a:r>
            <a:endParaRPr b="1" sz="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900">
                <a:latin typeface="Times New Roman"/>
                <a:ea typeface="Times New Roman"/>
                <a:cs typeface="Times New Roman"/>
                <a:sym typeface="Times New Roman"/>
              </a:rPr>
              <a:t>Pregunta 6</a:t>
            </a:r>
            <a:endParaRPr b="1" sz="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900">
                <a:latin typeface="Times New Roman"/>
                <a:ea typeface="Times New Roman"/>
                <a:cs typeface="Times New Roman"/>
                <a:sym typeface="Times New Roman"/>
              </a:rPr>
              <a:t>Pregunta 7</a:t>
            </a:r>
            <a:endParaRPr b="1" sz="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900">
                <a:latin typeface="Times New Roman"/>
                <a:ea typeface="Times New Roman"/>
                <a:cs typeface="Times New Roman"/>
                <a:sym typeface="Times New Roman"/>
              </a:rPr>
              <a:t>Pregunta 8</a:t>
            </a:r>
            <a:endParaRPr b="1" sz="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900">
                <a:latin typeface="Times New Roman"/>
                <a:ea typeface="Times New Roman"/>
                <a:cs typeface="Times New Roman"/>
                <a:sym typeface="Times New Roman"/>
              </a:rPr>
              <a:t>Pregunta 9</a:t>
            </a:r>
            <a:endParaRPr b="1" sz="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900">
                <a:latin typeface="Times New Roman"/>
                <a:ea typeface="Times New Roman"/>
                <a:cs typeface="Times New Roman"/>
                <a:sym typeface="Times New Roman"/>
              </a:rPr>
              <a:t>Pregunta 10</a:t>
            </a:r>
            <a:endParaRPr b="1" sz="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900">
                <a:latin typeface="Times New Roman"/>
                <a:ea typeface="Times New Roman"/>
                <a:cs typeface="Times New Roman"/>
                <a:sym typeface="Times New Roman"/>
              </a:rPr>
              <a:t>Pregunta 11</a:t>
            </a:r>
            <a:endParaRPr b="1" sz="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900">
                <a:latin typeface="Times New Roman"/>
                <a:ea typeface="Times New Roman"/>
                <a:cs typeface="Times New Roman"/>
                <a:sym typeface="Times New Roman"/>
              </a:rPr>
              <a:t>Pregunta 12</a:t>
            </a:r>
            <a:endParaRPr b="1" sz="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0"/>
          <p:cNvSpPr txBox="1"/>
          <p:nvPr>
            <p:ph type="title"/>
          </p:nvPr>
        </p:nvSpPr>
        <p:spPr>
          <a:xfrm>
            <a:off x="400250" y="179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0000"/>
                </a:solidFill>
              </a:rPr>
              <a:t>Resultados Pre Post Test - Etapa Posterior</a:t>
            </a:r>
            <a:endParaRPr sz="1800">
              <a:solidFill>
                <a:srgbClr val="FF0000"/>
              </a:solidFill>
            </a:endParaRPr>
          </a:p>
        </p:txBody>
      </p:sp>
      <p:pic>
        <p:nvPicPr>
          <p:cNvPr descr="Gráfico de respuestas de formularios. Título de la pregunta: Yo tenía/tengo conocimiento de canales de información de lugares para ocio y entretenimiento en la ciudad. Número de respuestas: 10 respuestas." id="195" name="Google Shape;195;p30"/>
          <p:cNvPicPr preferRelativeResize="0"/>
          <p:nvPr/>
        </p:nvPicPr>
        <p:blipFill rotWithShape="1">
          <a:blip r:embed="rId3">
            <a:alphaModFix/>
          </a:blip>
          <a:srcRect b="0" l="0" r="3456" t="0"/>
          <a:stretch/>
        </p:blipFill>
        <p:spPr>
          <a:xfrm>
            <a:off x="19050" y="968413"/>
            <a:ext cx="3038475" cy="157588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áfico de respuestas de formularios. Título de la pregunta: Yo tenía/tengo conocimiento de  los horarios de los eventos realizados en la ciudad.. Número de respuestas: 10 respuestas." id="196" name="Google Shape;196;p30"/>
          <p:cNvPicPr preferRelativeResize="0"/>
          <p:nvPr/>
        </p:nvPicPr>
        <p:blipFill rotWithShape="1">
          <a:blip r:embed="rId4">
            <a:alphaModFix/>
          </a:blip>
          <a:srcRect b="0" l="0" r="3809" t="0"/>
          <a:stretch/>
        </p:blipFill>
        <p:spPr>
          <a:xfrm>
            <a:off x="3047300" y="906000"/>
            <a:ext cx="2952750" cy="18192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áfico de respuestas de formularios. Título de la pregunta:  Yo tenía/tengo una lista de los medios de transporte de la ciudad.. Número de respuestas: 10 respuestas." id="197" name="Google Shape;197;p30"/>
          <p:cNvPicPr preferRelativeResize="0"/>
          <p:nvPr/>
        </p:nvPicPr>
        <p:blipFill rotWithShape="1">
          <a:blip r:embed="rId5">
            <a:alphaModFix/>
          </a:blip>
          <a:srcRect b="0" l="0" r="5186" t="0"/>
          <a:stretch/>
        </p:blipFill>
        <p:spPr>
          <a:xfrm>
            <a:off x="6082100" y="886950"/>
            <a:ext cx="2981325" cy="18573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áfico de respuestas de formularios. Título de la pregunta: Yo tenía/tengo conocimiento de canales de información acerca de los lugares turísticos para visitar.. Número de respuestas: 10 respuestas." id="198" name="Google Shape;198;p30"/>
          <p:cNvPicPr preferRelativeResize="0"/>
          <p:nvPr/>
        </p:nvPicPr>
        <p:blipFill rotWithShape="1">
          <a:blip r:embed="rId6">
            <a:alphaModFix/>
          </a:blip>
          <a:srcRect b="0" l="0" r="3110" t="0"/>
          <a:stretch/>
        </p:blipFill>
        <p:spPr>
          <a:xfrm>
            <a:off x="19050" y="3271838"/>
            <a:ext cx="3067050" cy="18764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áfico de respuestas de formularios. Título de la pregunta: Yo tenía/tengo conocimiento de lugares que brindan servicios de parqueadero.. Número de respuestas: 10 respuestas." id="199" name="Google Shape;199;p30"/>
          <p:cNvPicPr preferRelativeResize="0"/>
          <p:nvPr/>
        </p:nvPicPr>
        <p:blipFill rotWithShape="1">
          <a:blip r:embed="rId7">
            <a:alphaModFix/>
          </a:blip>
          <a:srcRect b="0" l="0" r="3110" t="0"/>
          <a:stretch/>
        </p:blipFill>
        <p:spPr>
          <a:xfrm>
            <a:off x="3257550" y="3276600"/>
            <a:ext cx="3038475" cy="1866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áfico de respuestas de formularios. Título de la pregunta: Yo tenía/tengo conocimiento de canales que proporcionan información actualizada sobre la situación de movilidad de la ciudad ( calles cerradas, calles congestionadas, etc.). Número de respuestas: 10 respuestas." id="200" name="Google Shape;200;p30"/>
          <p:cNvPicPr preferRelativeResize="0"/>
          <p:nvPr/>
        </p:nvPicPr>
        <p:blipFill rotWithShape="1">
          <a:blip r:embed="rId8">
            <a:alphaModFix/>
          </a:blip>
          <a:srcRect b="0" l="0" r="2771" t="0"/>
          <a:stretch/>
        </p:blipFill>
        <p:spPr>
          <a:xfrm>
            <a:off x="6296025" y="3336126"/>
            <a:ext cx="2872198" cy="174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1"/>
          <p:cNvSpPr txBox="1"/>
          <p:nvPr>
            <p:ph type="title"/>
          </p:nvPr>
        </p:nvSpPr>
        <p:spPr>
          <a:xfrm>
            <a:off x="400250" y="179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0000"/>
                </a:solidFill>
              </a:rPr>
              <a:t>Resultados Pre Post Test - Etapa Posterior</a:t>
            </a:r>
            <a:endParaRPr sz="1800">
              <a:solidFill>
                <a:srgbClr val="FF0000"/>
              </a:solidFill>
            </a:endParaRPr>
          </a:p>
        </p:txBody>
      </p:sp>
      <p:pic>
        <p:nvPicPr>
          <p:cNvPr descr="Gráfico de respuestas de formularios. Título de la pregunta: Yo tenía/tengo conocimiento de canales que proporcionan información actualizada sobre la situación de movilidad de la ciudad ( calles cerradas, calles congestionadas, etc.). Número de respuestas: 10 respuestas." id="206" name="Google Shape;206;p31"/>
          <p:cNvPicPr preferRelativeResize="0"/>
          <p:nvPr/>
        </p:nvPicPr>
        <p:blipFill rotWithShape="1">
          <a:blip r:embed="rId3">
            <a:alphaModFix/>
          </a:blip>
          <a:srcRect b="0" l="0" r="2771" t="0"/>
          <a:stretch/>
        </p:blipFill>
        <p:spPr>
          <a:xfrm>
            <a:off x="914400" y="914400"/>
            <a:ext cx="2676525" cy="16287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áfico de respuestas de formularios. Título de la pregunta: Yo tenía/tengo conocimiento sobre descuentos en alojamientos.. Número de respuestas: 10 respuestas." id="207" name="Google Shape;207;p31"/>
          <p:cNvPicPr preferRelativeResize="0"/>
          <p:nvPr/>
        </p:nvPicPr>
        <p:blipFill rotWithShape="1">
          <a:blip r:embed="rId4">
            <a:alphaModFix/>
          </a:blip>
          <a:srcRect b="0" l="0" r="17300" t="0"/>
          <a:stretch/>
        </p:blipFill>
        <p:spPr>
          <a:xfrm>
            <a:off x="6048375" y="2857100"/>
            <a:ext cx="2847975" cy="203119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áfico de respuestas de formularios. Título de la pregunta: Yo tenía/tengo conocimiento de lugares para alimentación cerca de usted.. Número de respuestas: 9 respuestas." id="208" name="Google Shape;208;p31"/>
          <p:cNvPicPr preferRelativeResize="0"/>
          <p:nvPr/>
        </p:nvPicPr>
        <p:blipFill rotWithShape="1">
          <a:blip r:embed="rId5">
            <a:alphaModFix/>
          </a:blip>
          <a:srcRect b="0" l="0" r="4843" t="0"/>
          <a:stretch/>
        </p:blipFill>
        <p:spPr>
          <a:xfrm>
            <a:off x="6334125" y="904475"/>
            <a:ext cx="2657475" cy="165533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áfico de respuestas de formularios. Título de la pregunta: Yo tenía/tengo conocimiento de la ciudad de Cuenca.. Número de respuestas: 10 respuestas." id="209" name="Google Shape;209;p31"/>
          <p:cNvPicPr preferRelativeResize="0"/>
          <p:nvPr/>
        </p:nvPicPr>
        <p:blipFill rotWithShape="1">
          <a:blip r:embed="rId6">
            <a:alphaModFix/>
          </a:blip>
          <a:srcRect b="0" l="0" r="12457" t="0"/>
          <a:stretch/>
        </p:blipFill>
        <p:spPr>
          <a:xfrm>
            <a:off x="3195638" y="3009500"/>
            <a:ext cx="2657475" cy="16668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áfico de respuestas de formularios. Título de la pregunta: Yo tenía/tengo identificado los eventos más populares que se realizan en la ciudad.. Número de respuestas: 10 respuestas." id="210" name="Google Shape;210;p31"/>
          <p:cNvPicPr preferRelativeResize="0"/>
          <p:nvPr/>
        </p:nvPicPr>
        <p:blipFill rotWithShape="1">
          <a:blip r:embed="rId7">
            <a:alphaModFix/>
          </a:blip>
          <a:srcRect b="0" l="0" r="2075" t="0"/>
          <a:stretch/>
        </p:blipFill>
        <p:spPr>
          <a:xfrm>
            <a:off x="152400" y="2980925"/>
            <a:ext cx="2847975" cy="1724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1"/>
          <p:cNvPicPr preferRelativeResize="0"/>
          <p:nvPr/>
        </p:nvPicPr>
        <p:blipFill rotWithShape="1">
          <a:blip r:embed="rId8">
            <a:alphaModFix/>
          </a:blip>
          <a:srcRect b="0" l="0" r="3110" t="0"/>
          <a:stretch/>
        </p:blipFill>
        <p:spPr>
          <a:xfrm>
            <a:off x="3238500" y="904475"/>
            <a:ext cx="2943225" cy="18002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áfico de respuestas de formularios. Título de la pregunta: Yo tenía/tengo una lista de posibles rutas a un destino considerando el tráfico.. Número de respuestas: 10 respuestas." id="212" name="Google Shape;212;p31"/>
          <p:cNvPicPr preferRelativeResize="0"/>
          <p:nvPr/>
        </p:nvPicPr>
        <p:blipFill rotWithShape="1">
          <a:blip r:embed="rId9">
            <a:alphaModFix/>
          </a:blip>
          <a:srcRect b="0" l="0" r="10031" t="0"/>
          <a:stretch/>
        </p:blipFill>
        <p:spPr>
          <a:xfrm>
            <a:off x="152400" y="904475"/>
            <a:ext cx="2933700" cy="1924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434850" y="475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0000"/>
                </a:solidFill>
              </a:rPr>
              <a:t>Índice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67" name="Google Shape;67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s">
                <a:solidFill>
                  <a:srgbClr val="000000"/>
                </a:solidFill>
              </a:rPr>
              <a:t>Introducción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s">
                <a:solidFill>
                  <a:srgbClr val="000000"/>
                </a:solidFill>
              </a:rPr>
              <a:t>Problemática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s">
                <a:solidFill>
                  <a:srgbClr val="000000"/>
                </a:solidFill>
              </a:rPr>
              <a:t>Planificación</a:t>
            </a:r>
            <a:endParaRPr>
              <a:solidFill>
                <a:srgbClr val="000000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s">
                <a:solidFill>
                  <a:srgbClr val="000000"/>
                </a:solidFill>
              </a:rPr>
              <a:t>Encuestas (Pre Test - Post Test)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s">
                <a:solidFill>
                  <a:srgbClr val="000000"/>
                </a:solidFill>
              </a:rPr>
              <a:t>Herramientas utilizadas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s">
                <a:solidFill>
                  <a:srgbClr val="000000"/>
                </a:solidFill>
              </a:rPr>
              <a:t>Diseño de Producto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s">
                <a:solidFill>
                  <a:srgbClr val="000000"/>
                </a:solidFill>
              </a:rPr>
              <a:t>Prototipo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s">
                <a:solidFill>
                  <a:srgbClr val="000000"/>
                </a:solidFill>
              </a:rPr>
              <a:t>Conclusiones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2"/>
          <p:cNvSpPr txBox="1"/>
          <p:nvPr>
            <p:ph type="title"/>
          </p:nvPr>
        </p:nvSpPr>
        <p:spPr>
          <a:xfrm>
            <a:off x="400250" y="179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0000"/>
                </a:solidFill>
              </a:rPr>
              <a:t>Planificación</a:t>
            </a:r>
            <a:endParaRPr sz="1800">
              <a:solidFill>
                <a:srgbClr val="FF0000"/>
              </a:solidFill>
            </a:endParaRPr>
          </a:p>
        </p:txBody>
      </p:sp>
      <p:pic>
        <p:nvPicPr>
          <p:cNvPr id="218" name="Google Shape;21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65600"/>
            <a:ext cx="8839199" cy="28379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/>
          <p:nvPr>
            <p:ph type="title"/>
          </p:nvPr>
        </p:nvSpPr>
        <p:spPr>
          <a:xfrm>
            <a:off x="400250" y="179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0000"/>
                </a:solidFill>
              </a:rPr>
              <a:t>Planificación</a:t>
            </a:r>
            <a:endParaRPr sz="1800">
              <a:solidFill>
                <a:srgbClr val="FF0000"/>
              </a:solidFill>
            </a:endParaRPr>
          </a:p>
        </p:txBody>
      </p:sp>
      <p:pic>
        <p:nvPicPr>
          <p:cNvPr id="224" name="Google Shape;22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904475"/>
            <a:ext cx="8839201" cy="28508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4"/>
          <p:cNvSpPr txBox="1"/>
          <p:nvPr>
            <p:ph type="title"/>
          </p:nvPr>
        </p:nvSpPr>
        <p:spPr>
          <a:xfrm>
            <a:off x="400250" y="179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0000"/>
                </a:solidFill>
              </a:rPr>
              <a:t>Planificación</a:t>
            </a:r>
            <a:endParaRPr sz="1800">
              <a:solidFill>
                <a:srgbClr val="FF0000"/>
              </a:solidFill>
            </a:endParaRPr>
          </a:p>
        </p:txBody>
      </p:sp>
      <p:pic>
        <p:nvPicPr>
          <p:cNvPr id="230" name="Google Shape;23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904475"/>
            <a:ext cx="8839201" cy="28508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5"/>
          <p:cNvSpPr txBox="1"/>
          <p:nvPr>
            <p:ph type="title"/>
          </p:nvPr>
        </p:nvSpPr>
        <p:spPr>
          <a:xfrm>
            <a:off x="400250" y="179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0000"/>
                </a:solidFill>
              </a:rPr>
              <a:t>Recursos Humanos</a:t>
            </a:r>
            <a:endParaRPr sz="1800">
              <a:solidFill>
                <a:srgbClr val="FF0000"/>
              </a:solidFill>
            </a:endParaRPr>
          </a:p>
        </p:txBody>
      </p:sp>
      <p:pic>
        <p:nvPicPr>
          <p:cNvPr id="236" name="Google Shape;23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3050" y="1415425"/>
            <a:ext cx="4148175" cy="187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6"/>
          <p:cNvSpPr txBox="1"/>
          <p:nvPr>
            <p:ph type="title"/>
          </p:nvPr>
        </p:nvSpPr>
        <p:spPr>
          <a:xfrm>
            <a:off x="400250" y="179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0000"/>
                </a:solidFill>
              </a:rPr>
              <a:t>Estimacion de </a:t>
            </a:r>
            <a:r>
              <a:rPr lang="es" sz="1800">
                <a:solidFill>
                  <a:srgbClr val="FF0000"/>
                </a:solidFill>
              </a:rPr>
              <a:t>Recursos Economicos</a:t>
            </a:r>
            <a:endParaRPr sz="1800">
              <a:solidFill>
                <a:srgbClr val="FF0000"/>
              </a:solidFill>
            </a:endParaRPr>
          </a:p>
        </p:txBody>
      </p:sp>
      <p:graphicFrame>
        <p:nvGraphicFramePr>
          <p:cNvPr id="242" name="Google Shape;242;p36"/>
          <p:cNvGraphicFramePr/>
          <p:nvPr/>
        </p:nvGraphicFramePr>
        <p:xfrm>
          <a:off x="1195475" y="1267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{9C7F87AA-A0A4-42F7-A5C5-AF2C2C9A2193}</a:tableStyleId>
              </a:tblPr>
              <a:tblGrid>
                <a:gridCol w="2463925"/>
                <a:gridCol w="2463925"/>
                <a:gridCol w="2463925"/>
              </a:tblGrid>
              <a:tr h="714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Descripción</a:t>
                      </a:r>
                      <a:endParaRPr b="1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 anchor="ctr"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Monto Unitario ($)</a:t>
                      </a:r>
                      <a:endParaRPr b="1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 anchor="ctr"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Monto Estimado</a:t>
                      </a:r>
                      <a:endParaRPr b="1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($)</a:t>
                      </a:r>
                      <a:endParaRPr b="1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 anchor="ctr">
                    <a:solidFill>
                      <a:srgbClr val="F9CB9C"/>
                    </a:solidFill>
                  </a:tcPr>
                </a:tc>
              </a:tr>
              <a:tr h="472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Pago Mensual - KANBANCHI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19.99 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19.99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472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Pago Mensual - Google Drive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25.00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100.00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472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Pago Mensual - FIGMA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12.00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48.00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472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Costo Hora - Programador Estimado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5.00$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320.00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479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Total</a:t>
                      </a:r>
                      <a:endParaRPr b="1"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solidFill>
                      <a:srgbClr val="F6B26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487.99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7"/>
          <p:cNvSpPr txBox="1"/>
          <p:nvPr>
            <p:ph type="title"/>
          </p:nvPr>
        </p:nvSpPr>
        <p:spPr>
          <a:xfrm>
            <a:off x="400250" y="179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0000"/>
                </a:solidFill>
              </a:rPr>
              <a:t>División</a:t>
            </a:r>
            <a:r>
              <a:rPr lang="es" sz="1800">
                <a:solidFill>
                  <a:srgbClr val="FF0000"/>
                </a:solidFill>
              </a:rPr>
              <a:t> de Tareas</a:t>
            </a:r>
            <a:endParaRPr sz="1800">
              <a:solidFill>
                <a:srgbClr val="FF0000"/>
              </a:solidFill>
            </a:endParaRPr>
          </a:p>
        </p:txBody>
      </p:sp>
      <p:pic>
        <p:nvPicPr>
          <p:cNvPr id="248" name="Google Shape;248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0225" y="752075"/>
            <a:ext cx="2804911" cy="4086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11" y="1817675"/>
            <a:ext cx="2876550" cy="111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8"/>
          <p:cNvSpPr txBox="1"/>
          <p:nvPr>
            <p:ph type="title"/>
          </p:nvPr>
        </p:nvSpPr>
        <p:spPr>
          <a:xfrm>
            <a:off x="400250" y="179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0000"/>
                </a:solidFill>
              </a:rPr>
              <a:t>División</a:t>
            </a:r>
            <a:r>
              <a:rPr lang="es" sz="1800">
                <a:solidFill>
                  <a:srgbClr val="FF0000"/>
                </a:solidFill>
              </a:rPr>
              <a:t> de Tareas</a:t>
            </a:r>
            <a:endParaRPr sz="1800">
              <a:solidFill>
                <a:srgbClr val="FF0000"/>
              </a:solidFill>
            </a:endParaRPr>
          </a:p>
        </p:txBody>
      </p:sp>
      <p:pic>
        <p:nvPicPr>
          <p:cNvPr id="255" name="Google Shape;255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7275" y="980375"/>
            <a:ext cx="7741924" cy="342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9"/>
          <p:cNvSpPr txBox="1"/>
          <p:nvPr>
            <p:ph type="title"/>
          </p:nvPr>
        </p:nvSpPr>
        <p:spPr>
          <a:xfrm>
            <a:off x="400250" y="179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0000"/>
                </a:solidFill>
              </a:rPr>
              <a:t>División</a:t>
            </a:r>
            <a:r>
              <a:rPr lang="es" sz="1800">
                <a:solidFill>
                  <a:srgbClr val="FF0000"/>
                </a:solidFill>
              </a:rPr>
              <a:t> de Tareas</a:t>
            </a:r>
            <a:endParaRPr sz="1800">
              <a:solidFill>
                <a:srgbClr val="FF0000"/>
              </a:solidFill>
            </a:endParaRPr>
          </a:p>
        </p:txBody>
      </p:sp>
      <p:pic>
        <p:nvPicPr>
          <p:cNvPr id="261" name="Google Shape;26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2425" y="752075"/>
            <a:ext cx="7581900" cy="400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0"/>
          <p:cNvSpPr txBox="1"/>
          <p:nvPr>
            <p:ph type="ctrTitle"/>
          </p:nvPr>
        </p:nvSpPr>
        <p:spPr>
          <a:xfrm>
            <a:off x="2659050" y="1674750"/>
            <a:ext cx="5841900" cy="116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0000"/>
                </a:solidFill>
              </a:rPr>
              <a:t>Herramientas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267" name="Google Shape;267;p40"/>
          <p:cNvSpPr/>
          <p:nvPr/>
        </p:nvSpPr>
        <p:spPr>
          <a:xfrm>
            <a:off x="4272725" y="2708250"/>
            <a:ext cx="3608700" cy="132900"/>
          </a:xfrm>
          <a:prstGeom prst="rect">
            <a:avLst/>
          </a:prstGeom>
          <a:solidFill>
            <a:srgbClr val="FFFF0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1"/>
          <p:cNvSpPr txBox="1"/>
          <p:nvPr>
            <p:ph type="title"/>
          </p:nvPr>
        </p:nvSpPr>
        <p:spPr>
          <a:xfrm>
            <a:off x="386375" y="583249"/>
            <a:ext cx="4045200" cy="15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0000"/>
                </a:solidFill>
              </a:rPr>
              <a:t>KANBANCHI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273" name="Google Shape;273;p41"/>
          <p:cNvSpPr txBox="1"/>
          <p:nvPr>
            <p:ph idx="1" type="subTitle"/>
          </p:nvPr>
        </p:nvSpPr>
        <p:spPr>
          <a:xfrm>
            <a:off x="5032975" y="583250"/>
            <a:ext cx="4045200" cy="37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s">
                <a:solidFill>
                  <a:schemeClr val="lt1"/>
                </a:solidFill>
              </a:rPr>
              <a:t>Herramienta tipo Microsoft Project en la nube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s">
                <a:solidFill>
                  <a:schemeClr val="lt1"/>
                </a:solidFill>
              </a:rPr>
              <a:t>Integración con Google Drive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s">
                <a:solidFill>
                  <a:schemeClr val="lt1"/>
                </a:solidFill>
              </a:rPr>
              <a:t>Espacios Colaborativos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s">
                <a:solidFill>
                  <a:schemeClr val="lt1"/>
                </a:solidFill>
              </a:rPr>
              <a:t>Bajos costos de uso (pagos mensuales de 7.99$ por usuario)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s">
                <a:solidFill>
                  <a:schemeClr val="lt1"/>
                </a:solidFill>
              </a:rPr>
              <a:t>Integración de Diagramas: </a:t>
            </a:r>
            <a:endParaRPr>
              <a:solidFill>
                <a:schemeClr val="lt1"/>
              </a:solidFill>
            </a:endParaRPr>
          </a:p>
          <a:p>
            <a:pPr indent="-342900" lvl="1" marL="9144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</a:pPr>
            <a:r>
              <a:rPr lang="es">
                <a:solidFill>
                  <a:schemeClr val="lt1"/>
                </a:solidFill>
              </a:rPr>
              <a:t>Diagrama de Gantt</a:t>
            </a:r>
            <a:endParaRPr>
              <a:solidFill>
                <a:schemeClr val="lt1"/>
              </a:solidFill>
            </a:endParaRPr>
          </a:p>
          <a:p>
            <a:pPr indent="-342900" lvl="1" marL="9144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</a:pPr>
            <a:r>
              <a:rPr lang="es">
                <a:solidFill>
                  <a:schemeClr val="lt1"/>
                </a:solidFill>
              </a:rPr>
              <a:t>Kanban</a:t>
            </a:r>
            <a:endParaRPr>
              <a:solidFill>
                <a:schemeClr val="lt1"/>
              </a:solidFill>
            </a:endParaRPr>
          </a:p>
          <a:p>
            <a:pPr indent="-342900" lvl="1" marL="9144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</a:pPr>
            <a:r>
              <a:rPr lang="es">
                <a:solidFill>
                  <a:schemeClr val="lt1"/>
                </a:solidFill>
              </a:rPr>
              <a:t>Lista de Tareas</a:t>
            </a:r>
            <a:endParaRPr>
              <a:solidFill>
                <a:schemeClr val="lt1"/>
              </a:solidFill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74" name="Google Shape;274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381700"/>
            <a:ext cx="4528500" cy="22547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434850" y="475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0000"/>
                </a:solidFill>
              </a:rPr>
              <a:t>Índice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s">
                <a:solidFill>
                  <a:srgbClr val="000000"/>
                </a:solidFill>
              </a:rPr>
              <a:t>Introducción - &gt; Bryan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s">
                <a:solidFill>
                  <a:srgbClr val="000000"/>
                </a:solidFill>
              </a:rPr>
              <a:t>Problemática </a:t>
            </a:r>
            <a:r>
              <a:rPr lang="es">
                <a:solidFill>
                  <a:srgbClr val="000000"/>
                </a:solidFill>
              </a:rPr>
              <a:t>- &gt; Bryan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s">
                <a:solidFill>
                  <a:srgbClr val="000000"/>
                </a:solidFill>
              </a:rPr>
              <a:t>Planificación </a:t>
            </a:r>
            <a:r>
              <a:rPr lang="es">
                <a:solidFill>
                  <a:srgbClr val="000000"/>
                </a:solidFill>
              </a:rPr>
              <a:t>- &gt; Freddie</a:t>
            </a:r>
            <a:endParaRPr>
              <a:solidFill>
                <a:srgbClr val="000000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s">
                <a:solidFill>
                  <a:srgbClr val="000000"/>
                </a:solidFill>
              </a:rPr>
              <a:t>Encuestas (Pre Test - Post Test) Freddie Estefan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s">
                <a:solidFill>
                  <a:srgbClr val="000000"/>
                </a:solidFill>
              </a:rPr>
              <a:t>Herramientas utilizadas -&gt; Freddie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s">
                <a:solidFill>
                  <a:srgbClr val="000000"/>
                </a:solidFill>
              </a:rPr>
              <a:t>Diseño de Producto -&gt; </a:t>
            </a:r>
            <a:r>
              <a:rPr lang="es">
                <a:solidFill>
                  <a:srgbClr val="000000"/>
                </a:solidFill>
              </a:rPr>
              <a:t>Perra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s">
                <a:solidFill>
                  <a:srgbClr val="000000"/>
                </a:solidFill>
              </a:rPr>
              <a:t>Prototipo -&gt; Perra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s">
                <a:solidFill>
                  <a:srgbClr val="000000"/>
                </a:solidFill>
              </a:rPr>
              <a:t>Conclusiones -&gt; Estefan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2"/>
          <p:cNvSpPr txBox="1"/>
          <p:nvPr>
            <p:ph type="title"/>
          </p:nvPr>
        </p:nvSpPr>
        <p:spPr>
          <a:xfrm>
            <a:off x="386375" y="583249"/>
            <a:ext cx="4045200" cy="15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0000"/>
                </a:solidFill>
              </a:rPr>
              <a:t>FIGMA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280" name="Google Shape;280;p42"/>
          <p:cNvSpPr txBox="1"/>
          <p:nvPr>
            <p:ph idx="1" type="subTitle"/>
          </p:nvPr>
        </p:nvSpPr>
        <p:spPr>
          <a:xfrm>
            <a:off x="4572000" y="422100"/>
            <a:ext cx="4385400" cy="395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s">
                <a:solidFill>
                  <a:schemeClr val="lt1"/>
                </a:solidFill>
              </a:rPr>
              <a:t>Figma está basado en el navegador. Lo que significa que tus archivos estarán siempre accesibles y podrás evitar perder tiempo en servicios de almacenamiento como Google Drive y Dropbox.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s">
                <a:solidFill>
                  <a:schemeClr val="lt1"/>
                </a:solidFill>
              </a:rPr>
              <a:t>Permite trabajar colaborativamente en un archivo. 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s">
                <a:solidFill>
                  <a:schemeClr val="lt1"/>
                </a:solidFill>
              </a:rPr>
              <a:t>Ágil y disponible en todas partes. </a:t>
            </a:r>
            <a:endParaRPr>
              <a:solidFill>
                <a:schemeClr val="lt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81" name="Google Shape;281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063" y="2135149"/>
            <a:ext cx="4205523" cy="2703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3"/>
          <p:cNvSpPr txBox="1"/>
          <p:nvPr>
            <p:ph type="ctrTitle"/>
          </p:nvPr>
        </p:nvSpPr>
        <p:spPr>
          <a:xfrm>
            <a:off x="484975" y="1674750"/>
            <a:ext cx="7948800" cy="116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0000"/>
                </a:solidFill>
              </a:rPr>
              <a:t>Diseño de Producto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287" name="Google Shape;287;p43"/>
          <p:cNvSpPr/>
          <p:nvPr/>
        </p:nvSpPr>
        <p:spPr>
          <a:xfrm>
            <a:off x="4272725" y="2708250"/>
            <a:ext cx="3608700" cy="132900"/>
          </a:xfrm>
          <a:prstGeom prst="rect">
            <a:avLst/>
          </a:prstGeom>
          <a:solidFill>
            <a:srgbClr val="FFFF0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4"/>
          <p:cNvSpPr txBox="1"/>
          <p:nvPr>
            <p:ph idx="1" type="body"/>
          </p:nvPr>
        </p:nvSpPr>
        <p:spPr>
          <a:xfrm>
            <a:off x="503975" y="4233725"/>
            <a:ext cx="42525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Pantalla de Login/Registro</a:t>
            </a:r>
            <a:endParaRPr/>
          </a:p>
        </p:txBody>
      </p:sp>
      <p:pic>
        <p:nvPicPr>
          <p:cNvPr id="293" name="Google Shape;293;p44"/>
          <p:cNvPicPr preferRelativeResize="0"/>
          <p:nvPr/>
        </p:nvPicPr>
        <p:blipFill rotWithShape="1">
          <a:blip r:embed="rId3">
            <a:alphaModFix/>
          </a:blip>
          <a:srcRect b="7832" l="0" r="23136" t="11502"/>
          <a:stretch/>
        </p:blipFill>
        <p:spPr>
          <a:xfrm>
            <a:off x="658938" y="362600"/>
            <a:ext cx="2627526" cy="3676801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44"/>
          <p:cNvSpPr txBox="1"/>
          <p:nvPr>
            <p:ph idx="1" type="body"/>
          </p:nvPr>
        </p:nvSpPr>
        <p:spPr>
          <a:xfrm>
            <a:off x="4675350" y="4233725"/>
            <a:ext cx="42525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Pantalla de Principal</a:t>
            </a:r>
            <a:endParaRPr/>
          </a:p>
        </p:txBody>
      </p:sp>
      <p:pic>
        <p:nvPicPr>
          <p:cNvPr id="295" name="Google Shape;295;p44"/>
          <p:cNvPicPr preferRelativeResize="0"/>
          <p:nvPr/>
        </p:nvPicPr>
        <p:blipFill rotWithShape="1">
          <a:blip r:embed="rId4">
            <a:alphaModFix/>
          </a:blip>
          <a:srcRect b="6463" l="0" r="10833" t="6420"/>
          <a:stretch/>
        </p:blipFill>
        <p:spPr>
          <a:xfrm>
            <a:off x="4572000" y="362601"/>
            <a:ext cx="2822468" cy="3676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5"/>
          <p:cNvSpPr txBox="1"/>
          <p:nvPr>
            <p:ph idx="1" type="body"/>
          </p:nvPr>
        </p:nvSpPr>
        <p:spPr>
          <a:xfrm>
            <a:off x="548250" y="4233725"/>
            <a:ext cx="42525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Pantalla Lugares - Turísticos</a:t>
            </a:r>
            <a:endParaRPr/>
          </a:p>
        </p:txBody>
      </p:sp>
      <p:sp>
        <p:nvSpPr>
          <p:cNvPr id="301" name="Google Shape;301;p45"/>
          <p:cNvSpPr txBox="1"/>
          <p:nvPr>
            <p:ph idx="1" type="body"/>
          </p:nvPr>
        </p:nvSpPr>
        <p:spPr>
          <a:xfrm>
            <a:off x="4675350" y="4233725"/>
            <a:ext cx="42525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Pantalla de Agenda Cultural</a:t>
            </a:r>
            <a:endParaRPr/>
          </a:p>
        </p:txBody>
      </p:sp>
      <p:pic>
        <p:nvPicPr>
          <p:cNvPr id="302" name="Google Shape;302;p45"/>
          <p:cNvPicPr preferRelativeResize="0"/>
          <p:nvPr/>
        </p:nvPicPr>
        <p:blipFill rotWithShape="1">
          <a:blip r:embed="rId3">
            <a:alphaModFix/>
          </a:blip>
          <a:srcRect b="3201" l="8750" r="0" t="11415"/>
          <a:stretch/>
        </p:blipFill>
        <p:spPr>
          <a:xfrm>
            <a:off x="821300" y="392125"/>
            <a:ext cx="2947056" cy="3676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45"/>
          <p:cNvPicPr preferRelativeResize="0"/>
          <p:nvPr/>
        </p:nvPicPr>
        <p:blipFill rotWithShape="1">
          <a:blip r:embed="rId4">
            <a:alphaModFix/>
          </a:blip>
          <a:srcRect b="5052" l="3174" r="15439" t="10180"/>
          <a:stretch/>
        </p:blipFill>
        <p:spPr>
          <a:xfrm>
            <a:off x="5000051" y="392125"/>
            <a:ext cx="2647650" cy="3676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46"/>
          <p:cNvSpPr txBox="1"/>
          <p:nvPr>
            <p:ph idx="1" type="body"/>
          </p:nvPr>
        </p:nvSpPr>
        <p:spPr>
          <a:xfrm>
            <a:off x="998400" y="4233725"/>
            <a:ext cx="42525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Pantalla Evento</a:t>
            </a:r>
            <a:endParaRPr/>
          </a:p>
        </p:txBody>
      </p:sp>
      <p:sp>
        <p:nvSpPr>
          <p:cNvPr id="309" name="Google Shape;309;p46"/>
          <p:cNvSpPr txBox="1"/>
          <p:nvPr>
            <p:ph idx="1" type="body"/>
          </p:nvPr>
        </p:nvSpPr>
        <p:spPr>
          <a:xfrm>
            <a:off x="4675350" y="4233725"/>
            <a:ext cx="42525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Pantalla Gastronomía</a:t>
            </a:r>
            <a:endParaRPr/>
          </a:p>
        </p:txBody>
      </p:sp>
      <p:pic>
        <p:nvPicPr>
          <p:cNvPr id="310" name="Google Shape;310;p46"/>
          <p:cNvPicPr preferRelativeResize="0"/>
          <p:nvPr/>
        </p:nvPicPr>
        <p:blipFill rotWithShape="1">
          <a:blip r:embed="rId3">
            <a:alphaModFix/>
          </a:blip>
          <a:srcRect b="10656" l="0" r="13569" t="15852"/>
          <a:stretch/>
        </p:blipFill>
        <p:spPr>
          <a:xfrm>
            <a:off x="673700" y="362600"/>
            <a:ext cx="3243324" cy="3676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" name="Google Shape;311;p46"/>
          <p:cNvPicPr preferRelativeResize="0"/>
          <p:nvPr/>
        </p:nvPicPr>
        <p:blipFill rotWithShape="1">
          <a:blip r:embed="rId4">
            <a:alphaModFix/>
          </a:blip>
          <a:srcRect b="3341" l="0" r="14980" t="3069"/>
          <a:stretch/>
        </p:blipFill>
        <p:spPr>
          <a:xfrm>
            <a:off x="4815525" y="362600"/>
            <a:ext cx="2505349" cy="3676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47"/>
          <p:cNvSpPr txBox="1"/>
          <p:nvPr>
            <p:ph idx="1" type="body"/>
          </p:nvPr>
        </p:nvSpPr>
        <p:spPr>
          <a:xfrm>
            <a:off x="2334100" y="4218975"/>
            <a:ext cx="42525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Pantalla Crear Agenda</a:t>
            </a:r>
            <a:endParaRPr/>
          </a:p>
        </p:txBody>
      </p:sp>
      <p:pic>
        <p:nvPicPr>
          <p:cNvPr id="317" name="Google Shape;317;p47"/>
          <p:cNvPicPr preferRelativeResize="0"/>
          <p:nvPr/>
        </p:nvPicPr>
        <p:blipFill rotWithShape="1">
          <a:blip r:embed="rId3">
            <a:alphaModFix/>
          </a:blip>
          <a:srcRect b="8596" l="0" r="12854" t="5867"/>
          <a:stretch/>
        </p:blipFill>
        <p:spPr>
          <a:xfrm>
            <a:off x="1013175" y="318325"/>
            <a:ext cx="2809575" cy="3676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p47"/>
          <p:cNvPicPr preferRelativeResize="0"/>
          <p:nvPr/>
        </p:nvPicPr>
        <p:blipFill rotWithShape="1">
          <a:blip r:embed="rId4">
            <a:alphaModFix/>
          </a:blip>
          <a:srcRect b="0" l="53491" r="3184" t="12188"/>
          <a:stretch/>
        </p:blipFill>
        <p:spPr>
          <a:xfrm>
            <a:off x="4774575" y="318325"/>
            <a:ext cx="2418670" cy="367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48"/>
          <p:cNvSpPr txBox="1"/>
          <p:nvPr>
            <p:ph type="ctrTitle"/>
          </p:nvPr>
        </p:nvSpPr>
        <p:spPr>
          <a:xfrm>
            <a:off x="2659050" y="1674750"/>
            <a:ext cx="5841900" cy="116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0000"/>
                </a:solidFill>
              </a:rPr>
              <a:t>Prototipo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324" name="Google Shape;324;p48"/>
          <p:cNvSpPr/>
          <p:nvPr/>
        </p:nvSpPr>
        <p:spPr>
          <a:xfrm>
            <a:off x="4272725" y="2708250"/>
            <a:ext cx="3608700" cy="132900"/>
          </a:xfrm>
          <a:prstGeom prst="rect">
            <a:avLst/>
          </a:prstGeom>
          <a:solidFill>
            <a:srgbClr val="FFFF0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49"/>
          <p:cNvSpPr txBox="1"/>
          <p:nvPr>
            <p:ph type="ctrTitle"/>
          </p:nvPr>
        </p:nvSpPr>
        <p:spPr>
          <a:xfrm>
            <a:off x="2659050" y="1674750"/>
            <a:ext cx="5841900" cy="116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0000"/>
                </a:solidFill>
              </a:rPr>
              <a:t>Conclusiones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330" name="Google Shape;330;p49"/>
          <p:cNvSpPr/>
          <p:nvPr/>
        </p:nvSpPr>
        <p:spPr>
          <a:xfrm>
            <a:off x="4272725" y="2708250"/>
            <a:ext cx="3608700" cy="132900"/>
          </a:xfrm>
          <a:prstGeom prst="rect">
            <a:avLst/>
          </a:prstGeom>
          <a:solidFill>
            <a:srgbClr val="FFFF0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50"/>
          <p:cNvSpPr txBox="1"/>
          <p:nvPr>
            <p:ph idx="1" type="body"/>
          </p:nvPr>
        </p:nvSpPr>
        <p:spPr>
          <a:xfrm>
            <a:off x="311700" y="307975"/>
            <a:ext cx="8520600" cy="447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s" sz="2400">
                <a:solidFill>
                  <a:srgbClr val="000000"/>
                </a:solidFill>
              </a:rPr>
              <a:t>Las herramientas de planificación deben ser elegidas basado en ser colaborativa, ya que al ser un equipo multidisciplinario se debe realizar constantes cambios grupales y anuncios.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s" sz="2400">
                <a:solidFill>
                  <a:srgbClr val="000000"/>
                </a:solidFill>
              </a:rPr>
              <a:t>Los dispositivos móviles se han convertido en una herramienta importante para los turistas, ya que a través de estos pueden acceder a mapas e información acerca del lugar que visitan.</a:t>
            </a:r>
            <a:endParaRPr sz="24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51"/>
          <p:cNvSpPr txBox="1"/>
          <p:nvPr>
            <p:ph type="ctrTitle"/>
          </p:nvPr>
        </p:nvSpPr>
        <p:spPr>
          <a:xfrm>
            <a:off x="2659050" y="1154925"/>
            <a:ext cx="5841900" cy="168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0000"/>
                </a:solidFill>
              </a:rPr>
              <a:t>Fuentes </a:t>
            </a:r>
            <a:r>
              <a:rPr lang="es">
                <a:solidFill>
                  <a:srgbClr val="FF0000"/>
                </a:solidFill>
              </a:rPr>
              <a:t>Bibliográficas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341" name="Google Shape;341;p51"/>
          <p:cNvSpPr/>
          <p:nvPr/>
        </p:nvSpPr>
        <p:spPr>
          <a:xfrm>
            <a:off x="4272725" y="2708250"/>
            <a:ext cx="3608700" cy="132900"/>
          </a:xfrm>
          <a:prstGeom prst="rect">
            <a:avLst/>
          </a:prstGeom>
          <a:solidFill>
            <a:srgbClr val="FFFF0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ctrTitle"/>
          </p:nvPr>
        </p:nvSpPr>
        <p:spPr>
          <a:xfrm>
            <a:off x="311700" y="1674750"/>
            <a:ext cx="8520600" cy="116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0000"/>
                </a:solidFill>
              </a:rPr>
              <a:t>Introducción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79" name="Google Shape;79;p16"/>
          <p:cNvSpPr/>
          <p:nvPr/>
        </p:nvSpPr>
        <p:spPr>
          <a:xfrm>
            <a:off x="4272725" y="2708250"/>
            <a:ext cx="3608700" cy="132900"/>
          </a:xfrm>
          <a:prstGeom prst="rect">
            <a:avLst/>
          </a:prstGeom>
          <a:solidFill>
            <a:srgbClr val="FFFF0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52"/>
          <p:cNvSpPr txBox="1"/>
          <p:nvPr>
            <p:ph idx="1" type="body"/>
          </p:nvPr>
        </p:nvSpPr>
        <p:spPr>
          <a:xfrm>
            <a:off x="311700" y="800100"/>
            <a:ext cx="8520600" cy="39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[1]	WEB, R. (2018). Cuenca, reconocida como el mejor destino para vacaciones cortas. [online] EL TIEMPO. Available at: </a:t>
            </a:r>
            <a:r>
              <a:rPr lang="es" sz="11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https://www.eltiempo.com.ec/noticias/cuenca/2/cuenca-mejor-destino-vacaiones-cortas</a:t>
            </a:r>
            <a:r>
              <a:rPr lang="es"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[Accessed 25 Apr. 2019]. </a:t>
            </a:r>
            <a:endParaRPr sz="11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[2]	Marketing Directo. (n.d.). Pre-test | Marketing Directo. [online] Available at: </a:t>
            </a:r>
            <a:r>
              <a:rPr lang="es" sz="11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/>
              </a:rPr>
              <a:t>https://www.marketingdirecto.com/diccionario-marketing-publicidad-comunicacion-nuevas-tecnologias/pre-test</a:t>
            </a:r>
            <a:r>
              <a:rPr lang="es"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[Accessed 25 Apr. 2019]. </a:t>
            </a:r>
            <a:endParaRPr sz="11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[3]	Bracey, K. (2018). What is Figma?. [online] Available at:</a:t>
            </a:r>
            <a:r>
              <a:rPr lang="es" sz="11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5"/>
              </a:rPr>
              <a:t>https://webdesign.tutsplus.com/articles/what-is-figma--cms-32272</a:t>
            </a:r>
            <a:r>
              <a:rPr lang="es"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[Accessed 25 Apr. 2019]. </a:t>
            </a:r>
            <a:endParaRPr sz="11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[4] 	"Herramientas de autor - EcuRed", </a:t>
            </a:r>
            <a:r>
              <a:rPr i="1" lang="es"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Ecured.cu</a:t>
            </a:r>
            <a:r>
              <a:rPr lang="es"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[Online]. Available: https://www.ecured.cu/Herramientas_de_autor. [Accessed: 26- Apr- 2019].</a:t>
            </a:r>
            <a:endParaRPr sz="11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[5] 	"iPlotz: wireframing, mockups and prototyping for websites and applications", </a:t>
            </a:r>
            <a:r>
              <a:rPr i="1" lang="es"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Iplotz.com</a:t>
            </a:r>
            <a:r>
              <a:rPr lang="es"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[Online]. Available: https://iplotz.com/. [Accessed: 26- Apr- 2019].</a:t>
            </a:r>
            <a:endParaRPr sz="11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[6] 	"Herramientas de diseño » AXURE, Diseño de wireframes y Prototipos", </a:t>
            </a:r>
            <a:r>
              <a:rPr i="1" lang="es"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Multimedia.uoc.edu</a:t>
            </a:r>
            <a:r>
              <a:rPr lang="es"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[Online]. Available: http://multimedia.uoc.edu/blogs/labeines/es/prototipat/axure-disseny-de-wireframes-i-prototips/. [Accessed: 26- Apr- 2019].</a:t>
            </a:r>
            <a:endParaRPr sz="11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[7] 	"Prototypes, Specifications, and Diagrams in One Tool - Axure", </a:t>
            </a:r>
            <a:r>
              <a:rPr i="1" lang="es"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Axure</a:t>
            </a:r>
            <a:r>
              <a:rPr lang="es"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[Online]. Available: https://www.axure.com/. [Accessed: 26- Apr- 2019].</a:t>
            </a:r>
            <a:endParaRPr sz="11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[8] 	"Top 10 de Herramientas de Autor", </a:t>
            </a:r>
            <a:r>
              <a:rPr i="1" lang="es"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Americalearningmedia.com</a:t>
            </a:r>
            <a:r>
              <a:rPr lang="es"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2017. [Online]. Available:</a:t>
            </a:r>
            <a:r>
              <a:rPr lang="es"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s"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http://www.americalearningmedia.com/edicion-024/274-tendencias/4301-top-10-de-herramientas-de-autor. [Accessed: 26- Apr- 2019].</a:t>
            </a:r>
            <a:endParaRPr sz="11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[9] 	"Herramientas de autor", </a:t>
            </a:r>
            <a:r>
              <a:rPr i="1" lang="es"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Eoi.es</a:t>
            </a:r>
            <a:r>
              <a:rPr lang="es"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[Online]. Available: http://www.eoi.es/redepyme/pymeinn/index.php?option=com_content&amp;view=category&amp;layout=blog&amp;id=20&amp;Itemid=30. [Accessed: 26- Apr- 2019].</a:t>
            </a:r>
            <a:endParaRPr sz="11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rPr lang="es"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[10]  </a:t>
            </a:r>
            <a:r>
              <a:rPr i="1" lang="es"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Figma.com</a:t>
            </a:r>
            <a:r>
              <a:rPr lang="es"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[Online]. Available: https://www.figma.com/. [Accessed: 29- Apr- 2019].</a:t>
            </a:r>
            <a:endParaRPr sz="11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47" name="Google Shape;347;p52"/>
          <p:cNvSpPr txBox="1"/>
          <p:nvPr>
            <p:ph type="title"/>
          </p:nvPr>
        </p:nvSpPr>
        <p:spPr>
          <a:xfrm>
            <a:off x="400250" y="179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0000"/>
                </a:solidFill>
              </a:rPr>
              <a:t>Fuentes </a:t>
            </a:r>
            <a:r>
              <a:rPr lang="es" sz="1800">
                <a:solidFill>
                  <a:srgbClr val="FF0000"/>
                </a:solidFill>
              </a:rPr>
              <a:t>Bibliográficas</a:t>
            </a:r>
            <a:endParaRPr sz="18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7"/>
          <p:cNvPicPr preferRelativeResize="0"/>
          <p:nvPr/>
        </p:nvPicPr>
        <p:blipFill>
          <a:blip r:embed="rId3">
            <a:alphaModFix amt="7000"/>
          </a:blip>
          <a:stretch>
            <a:fillRect/>
          </a:stretch>
        </p:blipFill>
        <p:spPr>
          <a:xfrm>
            <a:off x="0" y="285750"/>
            <a:ext cx="9144000" cy="4572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7"/>
          <p:cNvSpPr txBox="1"/>
          <p:nvPr>
            <p:ph type="title"/>
          </p:nvPr>
        </p:nvSpPr>
        <p:spPr>
          <a:xfrm>
            <a:off x="400250" y="179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0000"/>
                </a:solidFill>
              </a:rPr>
              <a:t>Introducción</a:t>
            </a:r>
            <a:r>
              <a:rPr lang="es" sz="1800">
                <a:solidFill>
                  <a:srgbClr val="FF0000"/>
                </a:solidFill>
              </a:rPr>
              <a:t> </a:t>
            </a:r>
            <a:endParaRPr sz="1800">
              <a:solidFill>
                <a:srgbClr val="FF0000"/>
              </a:solidFill>
            </a:endParaRPr>
          </a:p>
        </p:txBody>
      </p:sp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311700" y="1152475"/>
            <a:ext cx="8520600" cy="362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-"/>
            </a:pPr>
            <a:r>
              <a:rPr lang="es" sz="2400">
                <a:solidFill>
                  <a:srgbClr val="000000"/>
                </a:solidFill>
              </a:rPr>
              <a:t>Cuenca. Galardonada 1</a:t>
            </a:r>
            <a:r>
              <a:rPr baseline="30000" lang="es" sz="2400">
                <a:solidFill>
                  <a:srgbClr val="000000"/>
                </a:solidFill>
              </a:rPr>
              <a:t>er</a:t>
            </a:r>
            <a:r>
              <a:rPr lang="es" sz="2400">
                <a:solidFill>
                  <a:srgbClr val="000000"/>
                </a:solidFill>
              </a:rPr>
              <a:t> lugar de los Travel Awards (ciudad perfecta para vacaciones cortas).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-"/>
            </a:pPr>
            <a:r>
              <a:rPr lang="es" sz="2400">
                <a:solidFill>
                  <a:srgbClr val="000000"/>
                </a:solidFill>
              </a:rPr>
              <a:t>Cuenca. Potencia </a:t>
            </a:r>
            <a:r>
              <a:rPr lang="es" sz="2400">
                <a:solidFill>
                  <a:srgbClr val="000000"/>
                </a:solidFill>
              </a:rPr>
              <a:t>turística</a:t>
            </a:r>
            <a:r>
              <a:rPr lang="es" sz="2400">
                <a:solidFill>
                  <a:srgbClr val="000000"/>
                </a:solidFill>
              </a:rPr>
              <a:t> del Ecuador.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-"/>
            </a:pPr>
            <a:r>
              <a:rPr lang="es" sz="2400">
                <a:solidFill>
                  <a:srgbClr val="000000"/>
                </a:solidFill>
              </a:rPr>
              <a:t>P</a:t>
            </a:r>
            <a:r>
              <a:rPr lang="es" sz="2400">
                <a:solidFill>
                  <a:srgbClr val="000000"/>
                </a:solidFill>
              </a:rPr>
              <a:t>lanificación</a:t>
            </a:r>
            <a:r>
              <a:rPr lang="es" sz="2400">
                <a:solidFill>
                  <a:srgbClr val="000000"/>
                </a:solidFill>
              </a:rPr>
              <a:t> de un turista en la actualidad incluye el uso de las TICs.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-"/>
            </a:pPr>
            <a:r>
              <a:rPr lang="es" sz="2400">
                <a:solidFill>
                  <a:srgbClr val="000000"/>
                </a:solidFill>
              </a:rPr>
              <a:t>No existe variedad de herramientas digitales que </a:t>
            </a:r>
            <a:r>
              <a:rPr lang="es" sz="2400">
                <a:solidFill>
                  <a:srgbClr val="000000"/>
                </a:solidFill>
              </a:rPr>
              <a:t>brindan</a:t>
            </a:r>
            <a:r>
              <a:rPr lang="es" sz="2400">
                <a:solidFill>
                  <a:srgbClr val="000000"/>
                </a:solidFill>
              </a:rPr>
              <a:t> </a:t>
            </a:r>
            <a:r>
              <a:rPr lang="es" sz="2400">
                <a:solidFill>
                  <a:srgbClr val="000000"/>
                </a:solidFill>
              </a:rPr>
              <a:t>información</a:t>
            </a:r>
            <a:r>
              <a:rPr lang="es" sz="2400">
                <a:solidFill>
                  <a:srgbClr val="000000"/>
                </a:solidFill>
              </a:rPr>
              <a:t> completa de las festividades de Cuenca.</a:t>
            </a:r>
            <a:endParaRPr sz="24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8"/>
          <p:cNvPicPr preferRelativeResize="0"/>
          <p:nvPr/>
        </p:nvPicPr>
        <p:blipFill>
          <a:blip r:embed="rId3">
            <a:alphaModFix amt="8000"/>
          </a:blip>
          <a:stretch>
            <a:fillRect/>
          </a:stretch>
        </p:blipFill>
        <p:spPr>
          <a:xfrm>
            <a:off x="1326113" y="1224725"/>
            <a:ext cx="6668876" cy="269405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8"/>
          <p:cNvSpPr txBox="1"/>
          <p:nvPr>
            <p:ph idx="1" type="body"/>
          </p:nvPr>
        </p:nvSpPr>
        <p:spPr>
          <a:xfrm>
            <a:off x="400250" y="1152475"/>
            <a:ext cx="8431800" cy="3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-"/>
            </a:pPr>
            <a:r>
              <a:rPr lang="es" sz="2400">
                <a:solidFill>
                  <a:srgbClr val="000000"/>
                </a:solidFill>
              </a:rPr>
              <a:t>Se planea </a:t>
            </a:r>
            <a:r>
              <a:rPr lang="es" sz="2400">
                <a:solidFill>
                  <a:srgbClr val="000000"/>
                </a:solidFill>
              </a:rPr>
              <a:t>generar </a:t>
            </a:r>
            <a:r>
              <a:rPr lang="es" sz="2400">
                <a:solidFill>
                  <a:srgbClr val="000000"/>
                </a:solidFill>
              </a:rPr>
              <a:t>una app </a:t>
            </a:r>
            <a:r>
              <a:rPr lang="es" sz="2400">
                <a:solidFill>
                  <a:srgbClr val="000000"/>
                </a:solidFill>
              </a:rPr>
              <a:t>móvil</a:t>
            </a:r>
            <a:r>
              <a:rPr lang="es" sz="2400">
                <a:solidFill>
                  <a:srgbClr val="000000"/>
                </a:solidFill>
              </a:rPr>
              <a:t> que brinde </a:t>
            </a:r>
            <a:r>
              <a:rPr lang="es" sz="2400">
                <a:solidFill>
                  <a:srgbClr val="000000"/>
                </a:solidFill>
              </a:rPr>
              <a:t>información</a:t>
            </a:r>
            <a:r>
              <a:rPr lang="es" sz="2400">
                <a:solidFill>
                  <a:srgbClr val="000000"/>
                </a:solidFill>
              </a:rPr>
              <a:t> sobre las actividades socioculturales de la ciudad.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-"/>
            </a:pPr>
            <a:r>
              <a:rPr lang="es" sz="2400">
                <a:solidFill>
                  <a:srgbClr val="000000"/>
                </a:solidFill>
              </a:rPr>
              <a:t>Prototipo: simple e intuitivo, cumpliendo principios de usabilidad.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-"/>
            </a:pPr>
            <a:r>
              <a:rPr lang="es" sz="2400">
                <a:solidFill>
                  <a:srgbClr val="000000"/>
                </a:solidFill>
              </a:rPr>
              <a:t>P</a:t>
            </a:r>
            <a:r>
              <a:rPr lang="es" sz="2400">
                <a:solidFill>
                  <a:srgbClr val="000000"/>
                </a:solidFill>
              </a:rPr>
              <a:t>rototipo: utiliza</a:t>
            </a:r>
            <a:r>
              <a:rPr lang="es" sz="2400">
                <a:solidFill>
                  <a:srgbClr val="000000"/>
                </a:solidFill>
              </a:rPr>
              <a:t> </a:t>
            </a:r>
            <a:r>
              <a:rPr lang="es" sz="2400">
                <a:solidFill>
                  <a:srgbClr val="000000"/>
                </a:solidFill>
              </a:rPr>
              <a:t>múltiples</a:t>
            </a:r>
            <a:r>
              <a:rPr lang="es" sz="2400">
                <a:solidFill>
                  <a:srgbClr val="000000"/>
                </a:solidFill>
              </a:rPr>
              <a:t> recursos de multimedia tales como: </a:t>
            </a:r>
            <a:r>
              <a:rPr lang="es" sz="2400">
                <a:solidFill>
                  <a:srgbClr val="000000"/>
                </a:solidFill>
              </a:rPr>
              <a:t>imágenes</a:t>
            </a:r>
            <a:r>
              <a:rPr lang="es" sz="2400">
                <a:solidFill>
                  <a:srgbClr val="000000"/>
                </a:solidFill>
              </a:rPr>
              <a:t>, video, mapas, texto y realidad aumentada.</a:t>
            </a:r>
            <a:endParaRPr sz="2400">
              <a:solidFill>
                <a:srgbClr val="000000"/>
              </a:solidFill>
            </a:endParaRPr>
          </a:p>
          <a:p>
            <a:pPr indent="0" lvl="0" marL="0" rtl="0" algn="just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93" name="Google Shape;93;p18"/>
          <p:cNvSpPr txBox="1"/>
          <p:nvPr>
            <p:ph type="title"/>
          </p:nvPr>
        </p:nvSpPr>
        <p:spPr>
          <a:xfrm>
            <a:off x="400250" y="179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0000"/>
                </a:solidFill>
              </a:rPr>
              <a:t>Introducción </a:t>
            </a:r>
            <a:endParaRPr sz="18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>
            <p:ph idx="1" type="body"/>
          </p:nvPr>
        </p:nvSpPr>
        <p:spPr>
          <a:xfrm>
            <a:off x="311700" y="1152475"/>
            <a:ext cx="8520600" cy="250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000000"/>
                </a:solidFill>
              </a:rPr>
              <a:t>P</a:t>
            </a:r>
            <a:r>
              <a:rPr lang="es" sz="2400">
                <a:solidFill>
                  <a:srgbClr val="000000"/>
                </a:solidFill>
              </a:rPr>
              <a:t>roceso de desarrollo se </a:t>
            </a:r>
            <a:r>
              <a:rPr lang="es" sz="2400">
                <a:solidFill>
                  <a:srgbClr val="000000"/>
                </a:solidFill>
              </a:rPr>
              <a:t>basa</a:t>
            </a:r>
            <a:r>
              <a:rPr lang="es" sz="2400">
                <a:solidFill>
                  <a:srgbClr val="000000"/>
                </a:solidFill>
              </a:rPr>
              <a:t> en: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just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Char char="-"/>
            </a:pPr>
            <a:r>
              <a:rPr lang="es" sz="2400">
                <a:solidFill>
                  <a:srgbClr val="000000"/>
                </a:solidFill>
              </a:rPr>
              <a:t>Planificacion y Calculo de Costos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-"/>
            </a:pPr>
            <a:r>
              <a:rPr lang="es" sz="2400">
                <a:solidFill>
                  <a:srgbClr val="000000"/>
                </a:solidFill>
              </a:rPr>
              <a:t>Diseño y </a:t>
            </a:r>
            <a:r>
              <a:rPr lang="es" sz="2400">
                <a:solidFill>
                  <a:srgbClr val="000000"/>
                </a:solidFill>
              </a:rPr>
              <a:t>Producción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-"/>
            </a:pPr>
            <a:r>
              <a:rPr lang="es" sz="2400">
                <a:solidFill>
                  <a:srgbClr val="000000"/>
                </a:solidFill>
              </a:rPr>
              <a:t>Pruebas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-"/>
            </a:pPr>
            <a:r>
              <a:rPr lang="es" sz="2400">
                <a:solidFill>
                  <a:srgbClr val="000000"/>
                </a:solidFill>
              </a:rPr>
              <a:t>Entrega</a:t>
            </a:r>
            <a:endParaRPr sz="2400"/>
          </a:p>
        </p:txBody>
      </p:sp>
      <p:sp>
        <p:nvSpPr>
          <p:cNvPr id="99" name="Google Shape;99;p19"/>
          <p:cNvSpPr txBox="1"/>
          <p:nvPr>
            <p:ph type="title"/>
          </p:nvPr>
        </p:nvSpPr>
        <p:spPr>
          <a:xfrm>
            <a:off x="400250" y="179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0000"/>
                </a:solidFill>
              </a:rPr>
              <a:t>Introducción </a:t>
            </a:r>
            <a:endParaRPr sz="1800">
              <a:solidFill>
                <a:srgbClr val="FF0000"/>
              </a:solidFill>
            </a:endParaRPr>
          </a:p>
        </p:txBody>
      </p:sp>
      <p:pic>
        <p:nvPicPr>
          <p:cNvPr id="100" name="Google Shape;100;p19"/>
          <p:cNvPicPr preferRelativeResize="0"/>
          <p:nvPr/>
        </p:nvPicPr>
        <p:blipFill>
          <a:blip r:embed="rId3">
            <a:alphaModFix amt="52000"/>
          </a:blip>
          <a:stretch>
            <a:fillRect/>
          </a:stretch>
        </p:blipFill>
        <p:spPr>
          <a:xfrm>
            <a:off x="7096113" y="2905113"/>
            <a:ext cx="2047875" cy="223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9"/>
          <p:cNvPicPr preferRelativeResize="0"/>
          <p:nvPr/>
        </p:nvPicPr>
        <p:blipFill rotWithShape="1">
          <a:blip r:embed="rId4">
            <a:alphaModFix amt="39000"/>
          </a:blip>
          <a:srcRect b="4028" l="15812" r="18682" t="2514"/>
          <a:stretch/>
        </p:blipFill>
        <p:spPr>
          <a:xfrm rot="-471167">
            <a:off x="3591650" y="2517941"/>
            <a:ext cx="3015674" cy="19540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/>
          <p:nvPr>
            <p:ph idx="1" type="body"/>
          </p:nvPr>
        </p:nvSpPr>
        <p:spPr>
          <a:xfrm>
            <a:off x="311700" y="1152475"/>
            <a:ext cx="8520600" cy="3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000000"/>
                </a:solidFill>
              </a:rPr>
              <a:t>Objetivo General:</a:t>
            </a:r>
            <a:endParaRPr sz="2400">
              <a:solidFill>
                <a:srgbClr val="000000"/>
              </a:solidFill>
            </a:endParaRPr>
          </a:p>
          <a:p>
            <a:pPr indent="-342900" lvl="0" marL="457200" rtl="0" algn="just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es">
                <a:solidFill>
                  <a:srgbClr val="000000"/>
                </a:solidFill>
              </a:rPr>
              <a:t>Prototipar un software de turismo para las festividades de Cuenca</a:t>
            </a:r>
            <a:endParaRPr>
              <a:solidFill>
                <a:srgbClr val="000000"/>
              </a:solidFill>
            </a:endParaRPr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000000"/>
                </a:solidFill>
              </a:rPr>
              <a:t>Objetivos </a:t>
            </a:r>
            <a:r>
              <a:rPr lang="es" sz="2400">
                <a:solidFill>
                  <a:srgbClr val="000000"/>
                </a:solidFill>
              </a:rPr>
              <a:t>Específicos</a:t>
            </a:r>
            <a:r>
              <a:rPr lang="es" sz="2400">
                <a:solidFill>
                  <a:srgbClr val="000000"/>
                </a:solidFill>
              </a:rPr>
              <a:t>:</a:t>
            </a:r>
            <a:endParaRPr sz="2400">
              <a:solidFill>
                <a:srgbClr val="000000"/>
              </a:solidFill>
            </a:endParaRPr>
          </a:p>
          <a:p>
            <a:pPr indent="-342900" lvl="0" marL="457200" rtl="0" algn="just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es">
                <a:solidFill>
                  <a:srgbClr val="000000"/>
                </a:solidFill>
              </a:rPr>
              <a:t>Ejecutar una </a:t>
            </a:r>
            <a:r>
              <a:rPr lang="es">
                <a:solidFill>
                  <a:srgbClr val="000000"/>
                </a:solidFill>
              </a:rPr>
              <a:t>planificación</a:t>
            </a:r>
            <a:r>
              <a:rPr lang="es">
                <a:solidFill>
                  <a:srgbClr val="000000"/>
                </a:solidFill>
              </a:rPr>
              <a:t> y cumplir con los tiempos establecidos.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es">
                <a:solidFill>
                  <a:srgbClr val="000000"/>
                </a:solidFill>
              </a:rPr>
              <a:t>Especificar correctamente los requerimientos.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es">
                <a:solidFill>
                  <a:srgbClr val="000000"/>
                </a:solidFill>
              </a:rPr>
              <a:t>Estimar correctamente los costos del proyecto.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es">
                <a:solidFill>
                  <a:srgbClr val="000000"/>
                </a:solidFill>
              </a:rPr>
              <a:t>Uso de herramientas de </a:t>
            </a:r>
            <a:r>
              <a:rPr lang="es">
                <a:solidFill>
                  <a:srgbClr val="000000"/>
                </a:solidFill>
              </a:rPr>
              <a:t>autoría</a:t>
            </a:r>
            <a:r>
              <a:rPr lang="es">
                <a:solidFill>
                  <a:srgbClr val="000000"/>
                </a:solidFill>
              </a:rPr>
              <a:t> para prototipado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07" name="Google Shape;107;p20"/>
          <p:cNvSpPr txBox="1"/>
          <p:nvPr>
            <p:ph type="title"/>
          </p:nvPr>
        </p:nvSpPr>
        <p:spPr>
          <a:xfrm>
            <a:off x="400250" y="179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0000"/>
                </a:solidFill>
              </a:rPr>
              <a:t>Introducción </a:t>
            </a:r>
            <a:endParaRPr sz="18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/>
          <p:nvPr>
            <p:ph type="ctrTitle"/>
          </p:nvPr>
        </p:nvSpPr>
        <p:spPr>
          <a:xfrm>
            <a:off x="311700" y="1674750"/>
            <a:ext cx="8520600" cy="116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0000"/>
                </a:solidFill>
              </a:rPr>
              <a:t>Problemática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113" name="Google Shape;113;p21"/>
          <p:cNvSpPr/>
          <p:nvPr/>
        </p:nvSpPr>
        <p:spPr>
          <a:xfrm>
            <a:off x="4272725" y="2708250"/>
            <a:ext cx="3608700" cy="132900"/>
          </a:xfrm>
          <a:prstGeom prst="rect">
            <a:avLst/>
          </a:prstGeom>
          <a:solidFill>
            <a:srgbClr val="FFFF0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4" name="Google Shape;114;p21"/>
          <p:cNvPicPr preferRelativeResize="0"/>
          <p:nvPr/>
        </p:nvPicPr>
        <p:blipFill>
          <a:blip r:embed="rId3">
            <a:alphaModFix amt="28000"/>
          </a:blip>
          <a:stretch>
            <a:fillRect/>
          </a:stretch>
        </p:blipFill>
        <p:spPr>
          <a:xfrm>
            <a:off x="152400" y="3015725"/>
            <a:ext cx="2372350" cy="1882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